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80" r:id="rId5"/>
    <p:sldId id="515" r:id="rId6"/>
    <p:sldId id="273" r:id="rId7"/>
    <p:sldId id="494" r:id="rId8"/>
    <p:sldId id="516" r:id="rId9"/>
    <p:sldId id="517" r:id="rId10"/>
    <p:sldId id="518" r:id="rId11"/>
    <p:sldId id="495" r:id="rId12"/>
    <p:sldId id="493" r:id="rId13"/>
    <p:sldId id="497" r:id="rId14"/>
    <p:sldId id="505" r:id="rId15"/>
    <p:sldId id="458" r:id="rId16"/>
    <p:sldId id="484" r:id="rId17"/>
    <p:sldId id="507" r:id="rId18"/>
    <p:sldId id="465" r:id="rId19"/>
    <p:sldId id="496" r:id="rId20"/>
    <p:sldId id="510" r:id="rId21"/>
    <p:sldId id="512" r:id="rId22"/>
    <p:sldId id="511" r:id="rId23"/>
    <p:sldId id="513" r:id="rId24"/>
    <p:sldId id="488" r:id="rId25"/>
    <p:sldId id="460" r:id="rId26"/>
    <p:sldId id="269" r:id="rId2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97B0"/>
    <a:srgbClr val="7D8EB7"/>
    <a:srgbClr val="5F5F5F"/>
    <a:srgbClr val="FA9E0D"/>
    <a:srgbClr val="969491"/>
    <a:srgbClr val="57BFE3"/>
    <a:srgbClr val="00C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17B0D4-4471-46E2-83E4-EBE1F62C3FF8}" v="172" dt="2022-10-14T11:00:43.446"/>
    <p1510:client id="{9AA861FC-1532-1C4B-C62A-3430A0A19B78}" v="18" dt="2022-10-13T13:08:30.738"/>
    <p1510:client id="{BF62607B-9F8C-4CFE-8040-5730F7A4994F}" v="339" dt="2022-10-14T11:41:42.934"/>
    <p1510:client id="{FDFB550E-A1A2-4BF0-919C-F44F34174BDB}" v="36" dt="2022-10-14T11:04:39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0" autoAdjust="0"/>
    <p:restoredTop sz="89908" autoAdjust="0"/>
  </p:normalViewPr>
  <p:slideViewPr>
    <p:cSldViewPr snapToGrid="0">
      <p:cViewPr varScale="1">
        <p:scale>
          <a:sx n="103" d="100"/>
          <a:sy n="103" d="100"/>
        </p:scale>
        <p:origin x="1014" y="102"/>
      </p:cViewPr>
      <p:guideLst/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195DE-0A09-4981-AD49-D6A1B2FC04BF}" type="doc">
      <dgm:prSet loTypeId="urn:microsoft.com/office/officeart/2005/8/layout/matrix1" loCatId="matrix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A67D3934-42F5-4AF1-B1FF-FDF715F6E067}">
      <dgm:prSet phldrT="[Text]"/>
      <dgm:spPr/>
      <dgm:t>
        <a:bodyPr/>
        <a:lstStyle/>
        <a:p>
          <a:r>
            <a:rPr lang="cs-CZ" dirty="0"/>
            <a:t>NPI Praha a SČ</a:t>
          </a:r>
        </a:p>
      </dgm:t>
    </dgm:pt>
    <dgm:pt modelId="{73FD6FB5-6755-4824-B24D-0D3A9C6925EE}" type="parTrans" cxnId="{3169E230-5A1F-48CD-964B-E7716BAD93CE}">
      <dgm:prSet/>
      <dgm:spPr/>
      <dgm:t>
        <a:bodyPr/>
        <a:lstStyle/>
        <a:p>
          <a:endParaRPr lang="cs-CZ"/>
        </a:p>
      </dgm:t>
    </dgm:pt>
    <dgm:pt modelId="{E47D9028-D596-4AF4-935C-45D06E8A3107}" type="sibTrans" cxnId="{3169E230-5A1F-48CD-964B-E7716BAD93CE}">
      <dgm:prSet/>
      <dgm:spPr/>
      <dgm:t>
        <a:bodyPr/>
        <a:lstStyle/>
        <a:p>
          <a:endParaRPr lang="cs-CZ"/>
        </a:p>
      </dgm:t>
    </dgm:pt>
    <dgm:pt modelId="{494A45F7-7B27-4184-8DDC-B3730533D6A5}">
      <dgm:prSet phldrT="[Text]"/>
      <dgm:spPr/>
      <dgm:t>
        <a:bodyPr/>
        <a:lstStyle/>
        <a:p>
          <a:endParaRPr lang="cs-CZ" dirty="0"/>
        </a:p>
      </dgm:t>
    </dgm:pt>
    <dgm:pt modelId="{8B76E29D-7C3C-4E21-9595-0EB7D8E5E988}" type="parTrans" cxnId="{33AE39FB-BB6F-4A3C-B04B-CC39F5BFC792}">
      <dgm:prSet/>
      <dgm:spPr/>
      <dgm:t>
        <a:bodyPr/>
        <a:lstStyle/>
        <a:p>
          <a:endParaRPr lang="cs-CZ"/>
        </a:p>
      </dgm:t>
    </dgm:pt>
    <dgm:pt modelId="{213E3F72-FF81-4CD9-82FB-A2D3EE8C6F08}" type="sibTrans" cxnId="{33AE39FB-BB6F-4A3C-B04B-CC39F5BFC792}">
      <dgm:prSet/>
      <dgm:spPr/>
      <dgm:t>
        <a:bodyPr/>
        <a:lstStyle/>
        <a:p>
          <a:endParaRPr lang="cs-CZ"/>
        </a:p>
      </dgm:t>
    </dgm:pt>
    <dgm:pt modelId="{8C43DA65-C9E8-43D6-BFF5-70230FC22A97}">
      <dgm:prSet phldrT="[Text]"/>
      <dgm:spPr/>
      <dgm:t>
        <a:bodyPr/>
        <a:lstStyle/>
        <a:p>
          <a:endParaRPr lang="cs-CZ"/>
        </a:p>
      </dgm:t>
    </dgm:pt>
    <dgm:pt modelId="{7C4A4E80-6925-44EB-A276-877D712E688C}" type="parTrans" cxnId="{AB03143A-2BE0-431D-8CB9-EE63C93255DE}">
      <dgm:prSet/>
      <dgm:spPr/>
      <dgm:t>
        <a:bodyPr/>
        <a:lstStyle/>
        <a:p>
          <a:endParaRPr lang="cs-CZ"/>
        </a:p>
      </dgm:t>
    </dgm:pt>
    <dgm:pt modelId="{5649D38C-0F42-4F75-B0B4-11734883BBB5}" type="sibTrans" cxnId="{AB03143A-2BE0-431D-8CB9-EE63C93255DE}">
      <dgm:prSet/>
      <dgm:spPr/>
      <dgm:t>
        <a:bodyPr/>
        <a:lstStyle/>
        <a:p>
          <a:endParaRPr lang="cs-CZ"/>
        </a:p>
      </dgm:t>
    </dgm:pt>
    <dgm:pt modelId="{E4502317-8769-4A56-9510-E4619118132A}">
      <dgm:prSet phldrT="[Text]"/>
      <dgm:spPr/>
      <dgm:t>
        <a:bodyPr/>
        <a:lstStyle/>
        <a:p>
          <a:endParaRPr lang="cs-CZ"/>
        </a:p>
      </dgm:t>
    </dgm:pt>
    <dgm:pt modelId="{3AA1CBC9-8C70-48DE-9624-105FF165D1F5}" type="parTrans" cxnId="{878F644B-6DA5-4A83-916C-82522151DE34}">
      <dgm:prSet/>
      <dgm:spPr/>
      <dgm:t>
        <a:bodyPr/>
        <a:lstStyle/>
        <a:p>
          <a:endParaRPr lang="cs-CZ"/>
        </a:p>
      </dgm:t>
    </dgm:pt>
    <dgm:pt modelId="{B455A0A9-3AA6-4294-82B2-A9136072B620}" type="sibTrans" cxnId="{878F644B-6DA5-4A83-916C-82522151DE34}">
      <dgm:prSet/>
      <dgm:spPr/>
      <dgm:t>
        <a:bodyPr/>
        <a:lstStyle/>
        <a:p>
          <a:endParaRPr lang="cs-CZ"/>
        </a:p>
      </dgm:t>
    </dgm:pt>
    <dgm:pt modelId="{2B5EC662-EDDD-4CE1-ACB2-D1282EF498AD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cs-CZ" dirty="0"/>
            <a:t>Nabídka vzdělávání</a:t>
          </a:r>
        </a:p>
      </dgm:t>
    </dgm:pt>
    <dgm:pt modelId="{26CFD5A3-E4CA-4E58-80B6-9E5154E52E8C}" type="parTrans" cxnId="{910EA97F-A8CE-4DF0-AAB8-E4A445BD21C8}">
      <dgm:prSet/>
      <dgm:spPr/>
      <dgm:t>
        <a:bodyPr/>
        <a:lstStyle/>
        <a:p>
          <a:endParaRPr lang="cs-CZ"/>
        </a:p>
      </dgm:t>
    </dgm:pt>
    <dgm:pt modelId="{7F75B6BF-632C-4AEA-BEEF-370D17EB79C4}" type="sibTrans" cxnId="{910EA97F-A8CE-4DF0-AAB8-E4A445BD21C8}">
      <dgm:prSet/>
      <dgm:spPr/>
      <dgm:t>
        <a:bodyPr/>
        <a:lstStyle/>
        <a:p>
          <a:endParaRPr lang="cs-CZ"/>
        </a:p>
      </dgm:t>
    </dgm:pt>
    <dgm:pt modelId="{40351A19-E37F-4F86-8AEC-199F3BACA985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cs-CZ" dirty="0"/>
            <a:t>Síťování, partnerství</a:t>
          </a:r>
        </a:p>
      </dgm:t>
    </dgm:pt>
    <dgm:pt modelId="{591D9CC4-3443-4A29-A373-C9B844FA43E2}" type="parTrans" cxnId="{F417B460-5DA9-4B3F-8240-806A1BB5638D}">
      <dgm:prSet/>
      <dgm:spPr/>
      <dgm:t>
        <a:bodyPr/>
        <a:lstStyle/>
        <a:p>
          <a:endParaRPr lang="cs-CZ"/>
        </a:p>
      </dgm:t>
    </dgm:pt>
    <dgm:pt modelId="{43CEE95C-35C6-4DAD-9B13-1E6E975AA61B}" type="sibTrans" cxnId="{F417B460-5DA9-4B3F-8240-806A1BB5638D}">
      <dgm:prSet/>
      <dgm:spPr/>
      <dgm:t>
        <a:bodyPr/>
        <a:lstStyle/>
        <a:p>
          <a:endParaRPr lang="cs-CZ"/>
        </a:p>
      </dgm:t>
    </dgm:pt>
    <dgm:pt modelId="{6955F6E4-9394-43B8-A023-77094CAAEF4F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dirty="0"/>
            <a:t>Diagnostika potřeb</a:t>
          </a:r>
        </a:p>
      </dgm:t>
    </dgm:pt>
    <dgm:pt modelId="{65B3E8BC-06B9-494A-BA19-A562BF54E30F}" type="parTrans" cxnId="{6ECE93D9-3E6D-4972-8C91-126CCD1FB0EF}">
      <dgm:prSet/>
      <dgm:spPr/>
      <dgm:t>
        <a:bodyPr/>
        <a:lstStyle/>
        <a:p>
          <a:endParaRPr lang="cs-CZ"/>
        </a:p>
      </dgm:t>
    </dgm:pt>
    <dgm:pt modelId="{83A1FEE2-E315-4E6C-9172-6676654C6EEF}" type="sibTrans" cxnId="{6ECE93D9-3E6D-4972-8C91-126CCD1FB0EF}">
      <dgm:prSet/>
      <dgm:spPr/>
      <dgm:t>
        <a:bodyPr/>
        <a:lstStyle/>
        <a:p>
          <a:endParaRPr lang="cs-CZ"/>
        </a:p>
      </dgm:t>
    </dgm:pt>
    <dgm:pt modelId="{7DF4801E-1E21-406D-98AD-C1B1BE7A0870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cs-CZ" dirty="0"/>
            <a:t>Konzultace, metodická podpora</a:t>
          </a:r>
        </a:p>
      </dgm:t>
    </dgm:pt>
    <dgm:pt modelId="{A730EECA-F794-4067-9D16-216BB5F38D0F}" type="parTrans" cxnId="{1D2761D0-A804-41A1-B2B1-5731D1AF0140}">
      <dgm:prSet/>
      <dgm:spPr/>
      <dgm:t>
        <a:bodyPr/>
        <a:lstStyle/>
        <a:p>
          <a:endParaRPr lang="cs-CZ"/>
        </a:p>
      </dgm:t>
    </dgm:pt>
    <dgm:pt modelId="{6AA2DBF2-DD95-40D2-9435-D393A75322CD}" type="sibTrans" cxnId="{1D2761D0-A804-41A1-B2B1-5731D1AF0140}">
      <dgm:prSet/>
      <dgm:spPr/>
      <dgm:t>
        <a:bodyPr/>
        <a:lstStyle/>
        <a:p>
          <a:endParaRPr lang="cs-CZ"/>
        </a:p>
      </dgm:t>
    </dgm:pt>
    <dgm:pt modelId="{81C389ED-CE30-4FAE-BDAA-5B1FF5838A25}" type="pres">
      <dgm:prSet presAssocID="{A8C195DE-0A09-4981-AD49-D6A1B2FC04B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29B257B-7DA1-4808-AE60-1641C6567C27}" type="pres">
      <dgm:prSet presAssocID="{A8C195DE-0A09-4981-AD49-D6A1B2FC04BF}" presName="matrix" presStyleCnt="0"/>
      <dgm:spPr/>
    </dgm:pt>
    <dgm:pt modelId="{91756A40-0650-41C6-ADC5-1FFC69E3E29F}" type="pres">
      <dgm:prSet presAssocID="{A8C195DE-0A09-4981-AD49-D6A1B2FC04BF}" presName="tile1" presStyleLbl="node1" presStyleIdx="0" presStyleCnt="4"/>
      <dgm:spPr/>
    </dgm:pt>
    <dgm:pt modelId="{5009B621-66CB-4E3E-9D84-387463F43E69}" type="pres">
      <dgm:prSet presAssocID="{A8C195DE-0A09-4981-AD49-D6A1B2FC04B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8F1EED7-AD5B-4AC1-86F6-2A41662DFB09}" type="pres">
      <dgm:prSet presAssocID="{A8C195DE-0A09-4981-AD49-D6A1B2FC04BF}" presName="tile2" presStyleLbl="node1" presStyleIdx="1" presStyleCnt="4"/>
      <dgm:spPr/>
    </dgm:pt>
    <dgm:pt modelId="{626CA076-3D1A-4830-8EAA-D9C9948481A7}" type="pres">
      <dgm:prSet presAssocID="{A8C195DE-0A09-4981-AD49-D6A1B2FC04B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B67FFA0-623A-4023-BB6F-C98D4CF7691F}" type="pres">
      <dgm:prSet presAssocID="{A8C195DE-0A09-4981-AD49-D6A1B2FC04BF}" presName="tile3" presStyleLbl="node1" presStyleIdx="2" presStyleCnt="4"/>
      <dgm:spPr/>
    </dgm:pt>
    <dgm:pt modelId="{C358B9C9-D247-4A47-AEE5-73FC325CE708}" type="pres">
      <dgm:prSet presAssocID="{A8C195DE-0A09-4981-AD49-D6A1B2FC04B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3D5756C-B355-4A67-8259-49A7029AA841}" type="pres">
      <dgm:prSet presAssocID="{A8C195DE-0A09-4981-AD49-D6A1B2FC04BF}" presName="tile4" presStyleLbl="node1" presStyleIdx="3" presStyleCnt="4"/>
      <dgm:spPr/>
    </dgm:pt>
    <dgm:pt modelId="{7D759D02-78A8-42F4-8B10-9FD01D2C5921}" type="pres">
      <dgm:prSet presAssocID="{A8C195DE-0A09-4981-AD49-D6A1B2FC04B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0614D43-BA0B-4A3D-AA3E-A4A7933CAC0E}" type="pres">
      <dgm:prSet presAssocID="{A8C195DE-0A09-4981-AD49-D6A1B2FC04BF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06B5F0E-426F-46F0-B9DB-4EE7FB4F87BD}" type="presOf" srcId="{A67D3934-42F5-4AF1-B1FF-FDF715F6E067}" destId="{70614D43-BA0B-4A3D-AA3E-A4A7933CAC0E}" srcOrd="0" destOrd="0" presId="urn:microsoft.com/office/officeart/2005/8/layout/matrix1"/>
    <dgm:cxn modelId="{0002F910-A8FE-46C2-86DA-B6FC377A9934}" type="presOf" srcId="{7DF4801E-1E21-406D-98AD-C1B1BE7A0870}" destId="{F3D5756C-B355-4A67-8259-49A7029AA841}" srcOrd="0" destOrd="0" presId="urn:microsoft.com/office/officeart/2005/8/layout/matrix1"/>
    <dgm:cxn modelId="{62AE4911-4E76-43BF-B48A-2AAB14D16E4B}" type="presOf" srcId="{40351A19-E37F-4F86-8AEC-199F3BACA985}" destId="{626CA076-3D1A-4830-8EAA-D9C9948481A7}" srcOrd="1" destOrd="0" presId="urn:microsoft.com/office/officeart/2005/8/layout/matrix1"/>
    <dgm:cxn modelId="{ADF2D01C-CB5B-4E0A-B040-81A56889F84D}" type="presOf" srcId="{A8C195DE-0A09-4981-AD49-D6A1B2FC04BF}" destId="{81C389ED-CE30-4FAE-BDAA-5B1FF5838A25}" srcOrd="0" destOrd="0" presId="urn:microsoft.com/office/officeart/2005/8/layout/matrix1"/>
    <dgm:cxn modelId="{3169E230-5A1F-48CD-964B-E7716BAD93CE}" srcId="{A8C195DE-0A09-4981-AD49-D6A1B2FC04BF}" destId="{A67D3934-42F5-4AF1-B1FF-FDF715F6E067}" srcOrd="0" destOrd="0" parTransId="{73FD6FB5-6755-4824-B24D-0D3A9C6925EE}" sibTransId="{E47D9028-D596-4AF4-935C-45D06E8A3107}"/>
    <dgm:cxn modelId="{AB03143A-2BE0-431D-8CB9-EE63C93255DE}" srcId="{A8C195DE-0A09-4981-AD49-D6A1B2FC04BF}" destId="{8C43DA65-C9E8-43D6-BFF5-70230FC22A97}" srcOrd="2" destOrd="0" parTransId="{7C4A4E80-6925-44EB-A276-877D712E688C}" sibTransId="{5649D38C-0F42-4F75-B0B4-11734883BBB5}"/>
    <dgm:cxn modelId="{CA479A3D-FDCC-4CD7-B68D-6F8AB3E00587}" type="presOf" srcId="{2B5EC662-EDDD-4CE1-ACB2-D1282EF498AD}" destId="{91756A40-0650-41C6-ADC5-1FFC69E3E29F}" srcOrd="0" destOrd="0" presId="urn:microsoft.com/office/officeart/2005/8/layout/matrix1"/>
    <dgm:cxn modelId="{F417B460-5DA9-4B3F-8240-806A1BB5638D}" srcId="{A67D3934-42F5-4AF1-B1FF-FDF715F6E067}" destId="{40351A19-E37F-4F86-8AEC-199F3BACA985}" srcOrd="1" destOrd="0" parTransId="{591D9CC4-3443-4A29-A373-C9B844FA43E2}" sibTransId="{43CEE95C-35C6-4DAD-9B13-1E6E975AA61B}"/>
    <dgm:cxn modelId="{2CDB7F68-8153-412B-9827-C3316DADF958}" type="presOf" srcId="{6955F6E4-9394-43B8-A023-77094CAAEF4F}" destId="{DB67FFA0-623A-4023-BB6F-C98D4CF7691F}" srcOrd="0" destOrd="0" presId="urn:microsoft.com/office/officeart/2005/8/layout/matrix1"/>
    <dgm:cxn modelId="{878F644B-6DA5-4A83-916C-82522151DE34}" srcId="{A8C195DE-0A09-4981-AD49-D6A1B2FC04BF}" destId="{E4502317-8769-4A56-9510-E4619118132A}" srcOrd="3" destOrd="0" parTransId="{3AA1CBC9-8C70-48DE-9624-105FF165D1F5}" sibTransId="{B455A0A9-3AA6-4294-82B2-A9136072B620}"/>
    <dgm:cxn modelId="{910EA97F-A8CE-4DF0-AAB8-E4A445BD21C8}" srcId="{A67D3934-42F5-4AF1-B1FF-FDF715F6E067}" destId="{2B5EC662-EDDD-4CE1-ACB2-D1282EF498AD}" srcOrd="0" destOrd="0" parTransId="{26CFD5A3-E4CA-4E58-80B6-9E5154E52E8C}" sibTransId="{7F75B6BF-632C-4AEA-BEEF-370D17EB79C4}"/>
    <dgm:cxn modelId="{BF0586CF-40A0-4176-9E2B-29F39741EF63}" type="presOf" srcId="{7DF4801E-1E21-406D-98AD-C1B1BE7A0870}" destId="{7D759D02-78A8-42F4-8B10-9FD01D2C5921}" srcOrd="1" destOrd="0" presId="urn:microsoft.com/office/officeart/2005/8/layout/matrix1"/>
    <dgm:cxn modelId="{1D2761D0-A804-41A1-B2B1-5731D1AF0140}" srcId="{A67D3934-42F5-4AF1-B1FF-FDF715F6E067}" destId="{7DF4801E-1E21-406D-98AD-C1B1BE7A0870}" srcOrd="3" destOrd="0" parTransId="{A730EECA-F794-4067-9D16-216BB5F38D0F}" sibTransId="{6AA2DBF2-DD95-40D2-9435-D393A75322CD}"/>
    <dgm:cxn modelId="{6ECE93D9-3E6D-4972-8C91-126CCD1FB0EF}" srcId="{A67D3934-42F5-4AF1-B1FF-FDF715F6E067}" destId="{6955F6E4-9394-43B8-A023-77094CAAEF4F}" srcOrd="2" destOrd="0" parTransId="{65B3E8BC-06B9-494A-BA19-A562BF54E30F}" sibTransId="{83A1FEE2-E315-4E6C-9172-6676654C6EEF}"/>
    <dgm:cxn modelId="{7DF870E2-552F-48BE-A994-AB1FCA645056}" type="presOf" srcId="{6955F6E4-9394-43B8-A023-77094CAAEF4F}" destId="{C358B9C9-D247-4A47-AEE5-73FC325CE708}" srcOrd="1" destOrd="0" presId="urn:microsoft.com/office/officeart/2005/8/layout/matrix1"/>
    <dgm:cxn modelId="{3BF567F9-510E-4C45-828D-393C77033A21}" type="presOf" srcId="{40351A19-E37F-4F86-8AEC-199F3BACA985}" destId="{98F1EED7-AD5B-4AC1-86F6-2A41662DFB09}" srcOrd="0" destOrd="0" presId="urn:microsoft.com/office/officeart/2005/8/layout/matrix1"/>
    <dgm:cxn modelId="{AD88A5F9-B503-47B6-BDB3-35D10A524324}" type="presOf" srcId="{2B5EC662-EDDD-4CE1-ACB2-D1282EF498AD}" destId="{5009B621-66CB-4E3E-9D84-387463F43E69}" srcOrd="1" destOrd="0" presId="urn:microsoft.com/office/officeart/2005/8/layout/matrix1"/>
    <dgm:cxn modelId="{33AE39FB-BB6F-4A3C-B04B-CC39F5BFC792}" srcId="{A8C195DE-0A09-4981-AD49-D6A1B2FC04BF}" destId="{494A45F7-7B27-4184-8DDC-B3730533D6A5}" srcOrd="1" destOrd="0" parTransId="{8B76E29D-7C3C-4E21-9595-0EB7D8E5E988}" sibTransId="{213E3F72-FF81-4CD9-82FB-A2D3EE8C6F08}"/>
    <dgm:cxn modelId="{371E4195-F403-423A-A9A8-C088074FE4D0}" type="presParOf" srcId="{81C389ED-CE30-4FAE-BDAA-5B1FF5838A25}" destId="{729B257B-7DA1-4808-AE60-1641C6567C27}" srcOrd="0" destOrd="0" presId="urn:microsoft.com/office/officeart/2005/8/layout/matrix1"/>
    <dgm:cxn modelId="{EBC8946D-24A6-4E85-B651-38BDD6D73356}" type="presParOf" srcId="{729B257B-7DA1-4808-AE60-1641C6567C27}" destId="{91756A40-0650-41C6-ADC5-1FFC69E3E29F}" srcOrd="0" destOrd="0" presId="urn:microsoft.com/office/officeart/2005/8/layout/matrix1"/>
    <dgm:cxn modelId="{5301577F-901A-4F22-95D8-EC44CFA9D0C5}" type="presParOf" srcId="{729B257B-7DA1-4808-AE60-1641C6567C27}" destId="{5009B621-66CB-4E3E-9D84-387463F43E69}" srcOrd="1" destOrd="0" presId="urn:microsoft.com/office/officeart/2005/8/layout/matrix1"/>
    <dgm:cxn modelId="{41260C0C-1832-4F5A-A8D2-E33383496D8D}" type="presParOf" srcId="{729B257B-7DA1-4808-AE60-1641C6567C27}" destId="{98F1EED7-AD5B-4AC1-86F6-2A41662DFB09}" srcOrd="2" destOrd="0" presId="urn:microsoft.com/office/officeart/2005/8/layout/matrix1"/>
    <dgm:cxn modelId="{03235E8C-A362-4DE5-94B1-296C0D1B511E}" type="presParOf" srcId="{729B257B-7DA1-4808-AE60-1641C6567C27}" destId="{626CA076-3D1A-4830-8EAA-D9C9948481A7}" srcOrd="3" destOrd="0" presId="urn:microsoft.com/office/officeart/2005/8/layout/matrix1"/>
    <dgm:cxn modelId="{0CDBB6C3-165E-4640-8E48-1AE05B54EF44}" type="presParOf" srcId="{729B257B-7DA1-4808-AE60-1641C6567C27}" destId="{DB67FFA0-623A-4023-BB6F-C98D4CF7691F}" srcOrd="4" destOrd="0" presId="urn:microsoft.com/office/officeart/2005/8/layout/matrix1"/>
    <dgm:cxn modelId="{A908C5EC-BA11-4997-97AF-569506C53C59}" type="presParOf" srcId="{729B257B-7DA1-4808-AE60-1641C6567C27}" destId="{C358B9C9-D247-4A47-AEE5-73FC325CE708}" srcOrd="5" destOrd="0" presId="urn:microsoft.com/office/officeart/2005/8/layout/matrix1"/>
    <dgm:cxn modelId="{51ED1C31-AA79-4CB3-AD51-06D95C87312D}" type="presParOf" srcId="{729B257B-7DA1-4808-AE60-1641C6567C27}" destId="{F3D5756C-B355-4A67-8259-49A7029AA841}" srcOrd="6" destOrd="0" presId="urn:microsoft.com/office/officeart/2005/8/layout/matrix1"/>
    <dgm:cxn modelId="{58ECE508-5F2C-4E1B-A610-1FF6D0BCAA7F}" type="presParOf" srcId="{729B257B-7DA1-4808-AE60-1641C6567C27}" destId="{7D759D02-78A8-42F4-8B10-9FD01D2C5921}" srcOrd="7" destOrd="0" presId="urn:microsoft.com/office/officeart/2005/8/layout/matrix1"/>
    <dgm:cxn modelId="{95BB626C-31B1-4E57-AE7B-07E873523F56}" type="presParOf" srcId="{81C389ED-CE30-4FAE-BDAA-5B1FF5838A25}" destId="{70614D43-BA0B-4A3D-AA3E-A4A7933CAC0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56A40-0650-41C6-ADC5-1FFC69E3E29F}">
      <dsp:nvSpPr>
        <dsp:cNvPr id="0" name=""/>
        <dsp:cNvSpPr/>
      </dsp:nvSpPr>
      <dsp:spPr>
        <a:xfrm rot="16200000">
          <a:off x="1308648" y="-1308648"/>
          <a:ext cx="2264420" cy="4881716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Nabídka vzdělávání</a:t>
          </a:r>
        </a:p>
      </dsp:txBody>
      <dsp:txXfrm rot="5400000">
        <a:off x="0" y="0"/>
        <a:ext cx="4881716" cy="1698315"/>
      </dsp:txXfrm>
    </dsp:sp>
    <dsp:sp modelId="{98F1EED7-AD5B-4AC1-86F6-2A41662DFB09}">
      <dsp:nvSpPr>
        <dsp:cNvPr id="0" name=""/>
        <dsp:cNvSpPr/>
      </dsp:nvSpPr>
      <dsp:spPr>
        <a:xfrm>
          <a:off x="4881716" y="0"/>
          <a:ext cx="4881716" cy="2264420"/>
        </a:xfrm>
        <a:prstGeom prst="round1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Síťování, partnerství</a:t>
          </a:r>
        </a:p>
      </dsp:txBody>
      <dsp:txXfrm>
        <a:off x="4881716" y="0"/>
        <a:ext cx="4881716" cy="1698315"/>
      </dsp:txXfrm>
    </dsp:sp>
    <dsp:sp modelId="{DB67FFA0-623A-4023-BB6F-C98D4CF7691F}">
      <dsp:nvSpPr>
        <dsp:cNvPr id="0" name=""/>
        <dsp:cNvSpPr/>
      </dsp:nvSpPr>
      <dsp:spPr>
        <a:xfrm rot="10800000">
          <a:off x="0" y="2264420"/>
          <a:ext cx="4881716" cy="2264420"/>
        </a:xfrm>
        <a:prstGeom prst="round1Rec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Diagnostika potřeb</a:t>
          </a:r>
        </a:p>
      </dsp:txBody>
      <dsp:txXfrm rot="10800000">
        <a:off x="0" y="2830524"/>
        <a:ext cx="4881716" cy="1698315"/>
      </dsp:txXfrm>
    </dsp:sp>
    <dsp:sp modelId="{F3D5756C-B355-4A67-8259-49A7029AA841}">
      <dsp:nvSpPr>
        <dsp:cNvPr id="0" name=""/>
        <dsp:cNvSpPr/>
      </dsp:nvSpPr>
      <dsp:spPr>
        <a:xfrm rot="5400000">
          <a:off x="6190364" y="955771"/>
          <a:ext cx="2264420" cy="4881716"/>
        </a:xfrm>
        <a:prstGeom prst="round1Rec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Konzultace, metodická podpora</a:t>
          </a:r>
        </a:p>
      </dsp:txBody>
      <dsp:txXfrm rot="-5400000">
        <a:off x="4881717" y="2830524"/>
        <a:ext cx="4881716" cy="1698315"/>
      </dsp:txXfrm>
    </dsp:sp>
    <dsp:sp modelId="{70614D43-BA0B-4A3D-AA3E-A4A7933CAC0E}">
      <dsp:nvSpPr>
        <dsp:cNvPr id="0" name=""/>
        <dsp:cNvSpPr/>
      </dsp:nvSpPr>
      <dsp:spPr>
        <a:xfrm>
          <a:off x="3417201" y="1698315"/>
          <a:ext cx="2929029" cy="1132210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NPI Praha a SČ</a:t>
          </a:r>
        </a:p>
      </dsp:txBody>
      <dsp:txXfrm>
        <a:off x="3472471" y="1753585"/>
        <a:ext cx="2818489" cy="1021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303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9713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9460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75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63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1550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93904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984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618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1553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92463"/>
            <a:ext cx="5988723" cy="2106704"/>
          </a:xfrm>
        </p:spPr>
        <p:txBody>
          <a:bodyPr anchor="t" anchorCtr="0">
            <a:norm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97972" y="4392463"/>
            <a:ext cx="3838354" cy="2106703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7605347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7938"/>
            <a:ext cx="12206288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11" name="Skupina 10"/>
          <p:cNvGrpSpPr/>
          <p:nvPr userDrawn="1"/>
        </p:nvGrpSpPr>
        <p:grpSpPr>
          <a:xfrm>
            <a:off x="1017588" y="588963"/>
            <a:ext cx="3257550" cy="463550"/>
            <a:chOff x="1017588" y="588963"/>
            <a:chExt cx="3257550" cy="463550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1017588" y="588963"/>
              <a:ext cx="820738" cy="463550"/>
            </a:xfrm>
            <a:custGeom>
              <a:avLst/>
              <a:gdLst>
                <a:gd name="T0" fmla="*/ 1090 w 1552"/>
                <a:gd name="T1" fmla="*/ 56 h 877"/>
                <a:gd name="T2" fmla="*/ 1144 w 1552"/>
                <a:gd name="T3" fmla="*/ 2 h 877"/>
                <a:gd name="T4" fmla="*/ 1217 w 1552"/>
                <a:gd name="T5" fmla="*/ 32 h 877"/>
                <a:gd name="T6" fmla="*/ 1217 w 1552"/>
                <a:gd name="T7" fmla="*/ 108 h 877"/>
                <a:gd name="T8" fmla="*/ 1144 w 1552"/>
                <a:gd name="T9" fmla="*/ 138 h 877"/>
                <a:gd name="T10" fmla="*/ 1214 w 1552"/>
                <a:gd name="T11" fmla="*/ 173 h 877"/>
                <a:gd name="T12" fmla="*/ 1241 w 1552"/>
                <a:gd name="T13" fmla="*/ 226 h 877"/>
                <a:gd name="T14" fmla="*/ 1247 w 1552"/>
                <a:gd name="T15" fmla="*/ 575 h 877"/>
                <a:gd name="T16" fmla="*/ 1286 w 1552"/>
                <a:gd name="T17" fmla="*/ 606 h 877"/>
                <a:gd name="T18" fmla="*/ 1044 w 1552"/>
                <a:gd name="T19" fmla="*/ 609 h 877"/>
                <a:gd name="T20" fmla="*/ 1091 w 1552"/>
                <a:gd name="T21" fmla="*/ 581 h 877"/>
                <a:gd name="T22" fmla="*/ 1094 w 1552"/>
                <a:gd name="T23" fmla="*/ 216 h 877"/>
                <a:gd name="T24" fmla="*/ 1058 w 1552"/>
                <a:gd name="T25" fmla="*/ 185 h 877"/>
                <a:gd name="T26" fmla="*/ 703 w 1552"/>
                <a:gd name="T27" fmla="*/ 173 h 877"/>
                <a:gd name="T28" fmla="*/ 723 w 1552"/>
                <a:gd name="T29" fmla="*/ 198 h 877"/>
                <a:gd name="T30" fmla="*/ 771 w 1552"/>
                <a:gd name="T31" fmla="*/ 174 h 877"/>
                <a:gd name="T32" fmla="*/ 863 w 1552"/>
                <a:gd name="T33" fmla="*/ 170 h 877"/>
                <a:gd name="T34" fmla="*/ 977 w 1552"/>
                <a:gd name="T35" fmla="*/ 228 h 877"/>
                <a:gd name="T36" fmla="*/ 1035 w 1552"/>
                <a:gd name="T37" fmla="*/ 346 h 877"/>
                <a:gd name="T38" fmla="*/ 1023 w 1552"/>
                <a:gd name="T39" fmla="*/ 491 h 877"/>
                <a:gd name="T40" fmla="*/ 946 w 1552"/>
                <a:gd name="T41" fmla="*/ 591 h 877"/>
                <a:gd name="T42" fmla="*/ 814 w 1552"/>
                <a:gd name="T43" fmla="*/ 625 h 877"/>
                <a:gd name="T44" fmla="*/ 749 w 1552"/>
                <a:gd name="T45" fmla="*/ 608 h 877"/>
                <a:gd name="T46" fmla="*/ 735 w 1552"/>
                <a:gd name="T47" fmla="*/ 850 h 877"/>
                <a:gd name="T48" fmla="*/ 781 w 1552"/>
                <a:gd name="T49" fmla="*/ 869 h 877"/>
                <a:gd name="T50" fmla="*/ 552 w 1552"/>
                <a:gd name="T51" fmla="*/ 867 h 877"/>
                <a:gd name="T52" fmla="*/ 587 w 1552"/>
                <a:gd name="T53" fmla="*/ 845 h 877"/>
                <a:gd name="T54" fmla="*/ 581 w 1552"/>
                <a:gd name="T55" fmla="*/ 203 h 877"/>
                <a:gd name="T56" fmla="*/ 522 w 1552"/>
                <a:gd name="T57" fmla="*/ 172 h 877"/>
                <a:gd name="T58" fmla="*/ 895 w 1552"/>
                <a:gd name="T59" fmla="*/ 245 h 877"/>
                <a:gd name="T60" fmla="*/ 860 w 1552"/>
                <a:gd name="T61" fmla="*/ 187 h 877"/>
                <a:gd name="T62" fmla="*/ 793 w 1552"/>
                <a:gd name="T63" fmla="*/ 177 h 877"/>
                <a:gd name="T64" fmla="*/ 726 w 1552"/>
                <a:gd name="T65" fmla="*/ 208 h 877"/>
                <a:gd name="T66" fmla="*/ 729 w 1552"/>
                <a:gd name="T67" fmla="*/ 411 h 877"/>
                <a:gd name="T68" fmla="*/ 749 w 1552"/>
                <a:gd name="T69" fmla="*/ 598 h 877"/>
                <a:gd name="T70" fmla="*/ 814 w 1552"/>
                <a:gd name="T71" fmla="*/ 615 h 877"/>
                <a:gd name="T72" fmla="*/ 878 w 1552"/>
                <a:gd name="T73" fmla="*/ 588 h 877"/>
                <a:gd name="T74" fmla="*/ 898 w 1552"/>
                <a:gd name="T75" fmla="*/ 510 h 877"/>
                <a:gd name="T76" fmla="*/ 199 w 1552"/>
                <a:gd name="T77" fmla="*/ 575 h 877"/>
                <a:gd name="T78" fmla="*/ 264 w 1552"/>
                <a:gd name="T79" fmla="*/ 611 h 877"/>
                <a:gd name="T80" fmla="*/ 34 w 1552"/>
                <a:gd name="T81" fmla="*/ 599 h 877"/>
                <a:gd name="T82" fmla="*/ 56 w 1552"/>
                <a:gd name="T83" fmla="*/ 244 h 877"/>
                <a:gd name="T84" fmla="*/ 33 w 1552"/>
                <a:gd name="T85" fmla="*/ 192 h 877"/>
                <a:gd name="T86" fmla="*/ 170 w 1552"/>
                <a:gd name="T87" fmla="*/ 173 h 877"/>
                <a:gd name="T88" fmla="*/ 189 w 1552"/>
                <a:gd name="T89" fmla="*/ 198 h 877"/>
                <a:gd name="T90" fmla="*/ 236 w 1552"/>
                <a:gd name="T91" fmla="*/ 174 h 877"/>
                <a:gd name="T92" fmla="*/ 333 w 1552"/>
                <a:gd name="T93" fmla="*/ 170 h 877"/>
                <a:gd name="T94" fmla="*/ 448 w 1552"/>
                <a:gd name="T95" fmla="*/ 208 h 877"/>
                <a:gd name="T96" fmla="*/ 500 w 1552"/>
                <a:gd name="T97" fmla="*/ 294 h 877"/>
                <a:gd name="T98" fmla="*/ 512 w 1552"/>
                <a:gd name="T99" fmla="*/ 583 h 877"/>
                <a:gd name="T100" fmla="*/ 561 w 1552"/>
                <a:gd name="T101" fmla="*/ 619 h 877"/>
                <a:gd name="T102" fmla="*/ 349 w 1552"/>
                <a:gd name="T103" fmla="*/ 595 h 877"/>
                <a:gd name="T104" fmla="*/ 366 w 1552"/>
                <a:gd name="T105" fmla="*/ 321 h 877"/>
                <a:gd name="T106" fmla="*/ 350 w 1552"/>
                <a:gd name="T107" fmla="*/ 228 h 877"/>
                <a:gd name="T108" fmla="*/ 310 w 1552"/>
                <a:gd name="T109" fmla="*/ 182 h 877"/>
                <a:gd name="T110" fmla="*/ 246 w 1552"/>
                <a:gd name="T111" fmla="*/ 180 h 877"/>
                <a:gd name="T112" fmla="*/ 193 w 1552"/>
                <a:gd name="T113" fmla="*/ 225 h 877"/>
                <a:gd name="T114" fmla="*/ 1522 w 1552"/>
                <a:gd name="T115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2" h="877">
                  <a:moveTo>
                    <a:pt x="1108" y="120"/>
                  </a:moveTo>
                  <a:lnTo>
                    <a:pt x="1100" y="108"/>
                  </a:lnTo>
                  <a:lnTo>
                    <a:pt x="1093" y="97"/>
                  </a:lnTo>
                  <a:lnTo>
                    <a:pt x="1090" y="84"/>
                  </a:lnTo>
                  <a:lnTo>
                    <a:pt x="1088" y="69"/>
                  </a:lnTo>
                  <a:lnTo>
                    <a:pt x="1090" y="56"/>
                  </a:lnTo>
                  <a:lnTo>
                    <a:pt x="1093" y="43"/>
                  </a:lnTo>
                  <a:lnTo>
                    <a:pt x="1100" y="32"/>
                  </a:lnTo>
                  <a:lnTo>
                    <a:pt x="1108" y="20"/>
                  </a:lnTo>
                  <a:lnTo>
                    <a:pt x="1119" y="12"/>
                  </a:lnTo>
                  <a:lnTo>
                    <a:pt x="1131" y="5"/>
                  </a:lnTo>
                  <a:lnTo>
                    <a:pt x="1144" y="2"/>
                  </a:lnTo>
                  <a:lnTo>
                    <a:pt x="1157" y="0"/>
                  </a:lnTo>
                  <a:lnTo>
                    <a:pt x="1172" y="2"/>
                  </a:lnTo>
                  <a:lnTo>
                    <a:pt x="1185" y="5"/>
                  </a:lnTo>
                  <a:lnTo>
                    <a:pt x="1196" y="12"/>
                  </a:lnTo>
                  <a:lnTo>
                    <a:pt x="1206" y="20"/>
                  </a:lnTo>
                  <a:lnTo>
                    <a:pt x="1217" y="32"/>
                  </a:lnTo>
                  <a:lnTo>
                    <a:pt x="1222" y="43"/>
                  </a:lnTo>
                  <a:lnTo>
                    <a:pt x="1227" y="56"/>
                  </a:lnTo>
                  <a:lnTo>
                    <a:pt x="1228" y="69"/>
                  </a:lnTo>
                  <a:lnTo>
                    <a:pt x="1227" y="84"/>
                  </a:lnTo>
                  <a:lnTo>
                    <a:pt x="1222" y="97"/>
                  </a:lnTo>
                  <a:lnTo>
                    <a:pt x="1217" y="108"/>
                  </a:lnTo>
                  <a:lnTo>
                    <a:pt x="1206" y="120"/>
                  </a:lnTo>
                  <a:lnTo>
                    <a:pt x="1196" y="128"/>
                  </a:lnTo>
                  <a:lnTo>
                    <a:pt x="1185" y="134"/>
                  </a:lnTo>
                  <a:lnTo>
                    <a:pt x="1172" y="138"/>
                  </a:lnTo>
                  <a:lnTo>
                    <a:pt x="1157" y="140"/>
                  </a:lnTo>
                  <a:lnTo>
                    <a:pt x="1144" y="138"/>
                  </a:lnTo>
                  <a:lnTo>
                    <a:pt x="1131" y="134"/>
                  </a:lnTo>
                  <a:lnTo>
                    <a:pt x="1119" y="128"/>
                  </a:lnTo>
                  <a:lnTo>
                    <a:pt x="1108" y="120"/>
                  </a:lnTo>
                  <a:close/>
                  <a:moveTo>
                    <a:pt x="1026" y="172"/>
                  </a:moveTo>
                  <a:lnTo>
                    <a:pt x="1206" y="172"/>
                  </a:lnTo>
                  <a:lnTo>
                    <a:pt x="1214" y="173"/>
                  </a:lnTo>
                  <a:lnTo>
                    <a:pt x="1221" y="176"/>
                  </a:lnTo>
                  <a:lnTo>
                    <a:pt x="1228" y="182"/>
                  </a:lnTo>
                  <a:lnTo>
                    <a:pt x="1232" y="189"/>
                  </a:lnTo>
                  <a:lnTo>
                    <a:pt x="1237" y="199"/>
                  </a:lnTo>
                  <a:lnTo>
                    <a:pt x="1240" y="212"/>
                  </a:lnTo>
                  <a:lnTo>
                    <a:pt x="1241" y="226"/>
                  </a:lnTo>
                  <a:lnTo>
                    <a:pt x="1241" y="242"/>
                  </a:lnTo>
                  <a:lnTo>
                    <a:pt x="1241" y="547"/>
                  </a:lnTo>
                  <a:lnTo>
                    <a:pt x="1243" y="556"/>
                  </a:lnTo>
                  <a:lnTo>
                    <a:pt x="1243" y="562"/>
                  </a:lnTo>
                  <a:lnTo>
                    <a:pt x="1245" y="569"/>
                  </a:lnTo>
                  <a:lnTo>
                    <a:pt x="1247" y="575"/>
                  </a:lnTo>
                  <a:lnTo>
                    <a:pt x="1250" y="581"/>
                  </a:lnTo>
                  <a:lnTo>
                    <a:pt x="1254" y="586"/>
                  </a:lnTo>
                  <a:lnTo>
                    <a:pt x="1257" y="591"/>
                  </a:lnTo>
                  <a:lnTo>
                    <a:pt x="1263" y="595"/>
                  </a:lnTo>
                  <a:lnTo>
                    <a:pt x="1273" y="602"/>
                  </a:lnTo>
                  <a:lnTo>
                    <a:pt x="1286" y="606"/>
                  </a:lnTo>
                  <a:lnTo>
                    <a:pt x="1302" y="609"/>
                  </a:lnTo>
                  <a:lnTo>
                    <a:pt x="1319" y="611"/>
                  </a:lnTo>
                  <a:lnTo>
                    <a:pt x="1319" y="619"/>
                  </a:lnTo>
                  <a:lnTo>
                    <a:pt x="1026" y="619"/>
                  </a:lnTo>
                  <a:lnTo>
                    <a:pt x="1026" y="611"/>
                  </a:lnTo>
                  <a:lnTo>
                    <a:pt x="1044" y="609"/>
                  </a:lnTo>
                  <a:lnTo>
                    <a:pt x="1058" y="606"/>
                  </a:lnTo>
                  <a:lnTo>
                    <a:pt x="1070" y="602"/>
                  </a:lnTo>
                  <a:lnTo>
                    <a:pt x="1080" y="595"/>
                  </a:lnTo>
                  <a:lnTo>
                    <a:pt x="1084" y="591"/>
                  </a:lnTo>
                  <a:lnTo>
                    <a:pt x="1088" y="586"/>
                  </a:lnTo>
                  <a:lnTo>
                    <a:pt x="1091" y="581"/>
                  </a:lnTo>
                  <a:lnTo>
                    <a:pt x="1094" y="575"/>
                  </a:lnTo>
                  <a:lnTo>
                    <a:pt x="1097" y="562"/>
                  </a:lnTo>
                  <a:lnTo>
                    <a:pt x="1098" y="547"/>
                  </a:lnTo>
                  <a:lnTo>
                    <a:pt x="1098" y="242"/>
                  </a:lnTo>
                  <a:lnTo>
                    <a:pt x="1097" y="228"/>
                  </a:lnTo>
                  <a:lnTo>
                    <a:pt x="1094" y="216"/>
                  </a:lnTo>
                  <a:lnTo>
                    <a:pt x="1091" y="210"/>
                  </a:lnTo>
                  <a:lnTo>
                    <a:pt x="1088" y="205"/>
                  </a:lnTo>
                  <a:lnTo>
                    <a:pt x="1084" y="200"/>
                  </a:lnTo>
                  <a:lnTo>
                    <a:pt x="1080" y="196"/>
                  </a:lnTo>
                  <a:lnTo>
                    <a:pt x="1070" y="189"/>
                  </a:lnTo>
                  <a:lnTo>
                    <a:pt x="1058" y="185"/>
                  </a:lnTo>
                  <a:lnTo>
                    <a:pt x="1044" y="182"/>
                  </a:lnTo>
                  <a:lnTo>
                    <a:pt x="1026" y="180"/>
                  </a:lnTo>
                  <a:lnTo>
                    <a:pt x="1026" y="172"/>
                  </a:lnTo>
                  <a:close/>
                  <a:moveTo>
                    <a:pt x="693" y="172"/>
                  </a:moveTo>
                  <a:lnTo>
                    <a:pt x="699" y="172"/>
                  </a:lnTo>
                  <a:lnTo>
                    <a:pt x="703" y="173"/>
                  </a:lnTo>
                  <a:lnTo>
                    <a:pt x="708" y="174"/>
                  </a:lnTo>
                  <a:lnTo>
                    <a:pt x="712" y="177"/>
                  </a:lnTo>
                  <a:lnTo>
                    <a:pt x="715" y="182"/>
                  </a:lnTo>
                  <a:lnTo>
                    <a:pt x="718" y="186"/>
                  </a:lnTo>
                  <a:lnTo>
                    <a:pt x="721" y="190"/>
                  </a:lnTo>
                  <a:lnTo>
                    <a:pt x="723" y="198"/>
                  </a:lnTo>
                  <a:lnTo>
                    <a:pt x="723" y="198"/>
                  </a:lnTo>
                  <a:lnTo>
                    <a:pt x="725" y="198"/>
                  </a:lnTo>
                  <a:lnTo>
                    <a:pt x="736" y="190"/>
                  </a:lnTo>
                  <a:lnTo>
                    <a:pt x="748" y="185"/>
                  </a:lnTo>
                  <a:lnTo>
                    <a:pt x="760" y="179"/>
                  </a:lnTo>
                  <a:lnTo>
                    <a:pt x="771" y="174"/>
                  </a:lnTo>
                  <a:lnTo>
                    <a:pt x="781" y="172"/>
                  </a:lnTo>
                  <a:lnTo>
                    <a:pt x="793" y="169"/>
                  </a:lnTo>
                  <a:lnTo>
                    <a:pt x="804" y="167"/>
                  </a:lnTo>
                  <a:lnTo>
                    <a:pt x="814" y="167"/>
                  </a:lnTo>
                  <a:lnTo>
                    <a:pt x="839" y="167"/>
                  </a:lnTo>
                  <a:lnTo>
                    <a:pt x="863" y="170"/>
                  </a:lnTo>
                  <a:lnTo>
                    <a:pt x="885" y="174"/>
                  </a:lnTo>
                  <a:lnTo>
                    <a:pt x="907" y="182"/>
                  </a:lnTo>
                  <a:lnTo>
                    <a:pt x="925" y="190"/>
                  </a:lnTo>
                  <a:lnTo>
                    <a:pt x="944" y="200"/>
                  </a:lnTo>
                  <a:lnTo>
                    <a:pt x="961" y="213"/>
                  </a:lnTo>
                  <a:lnTo>
                    <a:pt x="977" y="228"/>
                  </a:lnTo>
                  <a:lnTo>
                    <a:pt x="992" y="244"/>
                  </a:lnTo>
                  <a:lnTo>
                    <a:pt x="1005" y="261"/>
                  </a:lnTo>
                  <a:lnTo>
                    <a:pt x="1015" y="280"/>
                  </a:lnTo>
                  <a:lnTo>
                    <a:pt x="1023" y="300"/>
                  </a:lnTo>
                  <a:lnTo>
                    <a:pt x="1031" y="321"/>
                  </a:lnTo>
                  <a:lnTo>
                    <a:pt x="1035" y="346"/>
                  </a:lnTo>
                  <a:lnTo>
                    <a:pt x="1038" y="370"/>
                  </a:lnTo>
                  <a:lnTo>
                    <a:pt x="1039" y="396"/>
                  </a:lnTo>
                  <a:lnTo>
                    <a:pt x="1038" y="422"/>
                  </a:lnTo>
                  <a:lnTo>
                    <a:pt x="1035" y="447"/>
                  </a:lnTo>
                  <a:lnTo>
                    <a:pt x="1031" y="470"/>
                  </a:lnTo>
                  <a:lnTo>
                    <a:pt x="1023" y="491"/>
                  </a:lnTo>
                  <a:lnTo>
                    <a:pt x="1015" y="511"/>
                  </a:lnTo>
                  <a:lnTo>
                    <a:pt x="1005" y="530"/>
                  </a:lnTo>
                  <a:lnTo>
                    <a:pt x="992" y="547"/>
                  </a:lnTo>
                  <a:lnTo>
                    <a:pt x="979" y="563"/>
                  </a:lnTo>
                  <a:lnTo>
                    <a:pt x="963" y="578"/>
                  </a:lnTo>
                  <a:lnTo>
                    <a:pt x="946" y="591"/>
                  </a:lnTo>
                  <a:lnTo>
                    <a:pt x="927" y="601"/>
                  </a:lnTo>
                  <a:lnTo>
                    <a:pt x="907" y="609"/>
                  </a:lnTo>
                  <a:lnTo>
                    <a:pt x="886" y="617"/>
                  </a:lnTo>
                  <a:lnTo>
                    <a:pt x="863" y="621"/>
                  </a:lnTo>
                  <a:lnTo>
                    <a:pt x="840" y="624"/>
                  </a:lnTo>
                  <a:lnTo>
                    <a:pt x="814" y="625"/>
                  </a:lnTo>
                  <a:lnTo>
                    <a:pt x="804" y="624"/>
                  </a:lnTo>
                  <a:lnTo>
                    <a:pt x="793" y="622"/>
                  </a:lnTo>
                  <a:lnTo>
                    <a:pt x="783" y="621"/>
                  </a:lnTo>
                  <a:lnTo>
                    <a:pt x="771" y="618"/>
                  </a:lnTo>
                  <a:lnTo>
                    <a:pt x="761" y="614"/>
                  </a:lnTo>
                  <a:lnTo>
                    <a:pt x="749" y="608"/>
                  </a:lnTo>
                  <a:lnTo>
                    <a:pt x="739" y="602"/>
                  </a:lnTo>
                  <a:lnTo>
                    <a:pt x="728" y="596"/>
                  </a:lnTo>
                  <a:lnTo>
                    <a:pt x="728" y="821"/>
                  </a:lnTo>
                  <a:lnTo>
                    <a:pt x="729" y="834"/>
                  </a:lnTo>
                  <a:lnTo>
                    <a:pt x="732" y="845"/>
                  </a:lnTo>
                  <a:lnTo>
                    <a:pt x="735" y="850"/>
                  </a:lnTo>
                  <a:lnTo>
                    <a:pt x="738" y="854"/>
                  </a:lnTo>
                  <a:lnTo>
                    <a:pt x="742" y="857"/>
                  </a:lnTo>
                  <a:lnTo>
                    <a:pt x="745" y="860"/>
                  </a:lnTo>
                  <a:lnTo>
                    <a:pt x="755" y="864"/>
                  </a:lnTo>
                  <a:lnTo>
                    <a:pt x="767" y="867"/>
                  </a:lnTo>
                  <a:lnTo>
                    <a:pt x="781" y="869"/>
                  </a:lnTo>
                  <a:lnTo>
                    <a:pt x="797" y="869"/>
                  </a:lnTo>
                  <a:lnTo>
                    <a:pt x="797" y="877"/>
                  </a:lnTo>
                  <a:lnTo>
                    <a:pt x="522" y="877"/>
                  </a:lnTo>
                  <a:lnTo>
                    <a:pt x="522" y="869"/>
                  </a:lnTo>
                  <a:lnTo>
                    <a:pt x="538" y="869"/>
                  </a:lnTo>
                  <a:lnTo>
                    <a:pt x="552" y="867"/>
                  </a:lnTo>
                  <a:lnTo>
                    <a:pt x="563" y="864"/>
                  </a:lnTo>
                  <a:lnTo>
                    <a:pt x="574" y="860"/>
                  </a:lnTo>
                  <a:lnTo>
                    <a:pt x="576" y="857"/>
                  </a:lnTo>
                  <a:lnTo>
                    <a:pt x="581" y="854"/>
                  </a:lnTo>
                  <a:lnTo>
                    <a:pt x="584" y="850"/>
                  </a:lnTo>
                  <a:lnTo>
                    <a:pt x="587" y="845"/>
                  </a:lnTo>
                  <a:lnTo>
                    <a:pt x="589" y="834"/>
                  </a:lnTo>
                  <a:lnTo>
                    <a:pt x="591" y="821"/>
                  </a:lnTo>
                  <a:lnTo>
                    <a:pt x="591" y="241"/>
                  </a:lnTo>
                  <a:lnTo>
                    <a:pt x="589" y="226"/>
                  </a:lnTo>
                  <a:lnTo>
                    <a:pt x="587" y="213"/>
                  </a:lnTo>
                  <a:lnTo>
                    <a:pt x="581" y="203"/>
                  </a:lnTo>
                  <a:lnTo>
                    <a:pt x="574" y="195"/>
                  </a:lnTo>
                  <a:lnTo>
                    <a:pt x="563" y="189"/>
                  </a:lnTo>
                  <a:lnTo>
                    <a:pt x="552" y="183"/>
                  </a:lnTo>
                  <a:lnTo>
                    <a:pt x="538" y="180"/>
                  </a:lnTo>
                  <a:lnTo>
                    <a:pt x="522" y="180"/>
                  </a:lnTo>
                  <a:lnTo>
                    <a:pt x="522" y="172"/>
                  </a:lnTo>
                  <a:lnTo>
                    <a:pt x="693" y="172"/>
                  </a:lnTo>
                  <a:close/>
                  <a:moveTo>
                    <a:pt x="901" y="396"/>
                  </a:moveTo>
                  <a:lnTo>
                    <a:pt x="901" y="330"/>
                  </a:lnTo>
                  <a:lnTo>
                    <a:pt x="898" y="280"/>
                  </a:lnTo>
                  <a:lnTo>
                    <a:pt x="896" y="261"/>
                  </a:lnTo>
                  <a:lnTo>
                    <a:pt x="895" y="245"/>
                  </a:lnTo>
                  <a:lnTo>
                    <a:pt x="894" y="232"/>
                  </a:lnTo>
                  <a:lnTo>
                    <a:pt x="891" y="225"/>
                  </a:lnTo>
                  <a:lnTo>
                    <a:pt x="885" y="213"/>
                  </a:lnTo>
                  <a:lnTo>
                    <a:pt x="878" y="203"/>
                  </a:lnTo>
                  <a:lnTo>
                    <a:pt x="871" y="195"/>
                  </a:lnTo>
                  <a:lnTo>
                    <a:pt x="860" y="187"/>
                  </a:lnTo>
                  <a:lnTo>
                    <a:pt x="852" y="182"/>
                  </a:lnTo>
                  <a:lnTo>
                    <a:pt x="840" y="179"/>
                  </a:lnTo>
                  <a:lnTo>
                    <a:pt x="827" y="176"/>
                  </a:lnTo>
                  <a:lnTo>
                    <a:pt x="814" y="176"/>
                  </a:lnTo>
                  <a:lnTo>
                    <a:pt x="803" y="176"/>
                  </a:lnTo>
                  <a:lnTo>
                    <a:pt x="793" y="177"/>
                  </a:lnTo>
                  <a:lnTo>
                    <a:pt x="781" y="180"/>
                  </a:lnTo>
                  <a:lnTo>
                    <a:pt x="770" y="183"/>
                  </a:lnTo>
                  <a:lnTo>
                    <a:pt x="760" y="187"/>
                  </a:lnTo>
                  <a:lnTo>
                    <a:pt x="748" y="193"/>
                  </a:lnTo>
                  <a:lnTo>
                    <a:pt x="738" y="200"/>
                  </a:lnTo>
                  <a:lnTo>
                    <a:pt x="726" y="208"/>
                  </a:lnTo>
                  <a:lnTo>
                    <a:pt x="728" y="222"/>
                  </a:lnTo>
                  <a:lnTo>
                    <a:pt x="728" y="238"/>
                  </a:lnTo>
                  <a:lnTo>
                    <a:pt x="729" y="281"/>
                  </a:lnTo>
                  <a:lnTo>
                    <a:pt x="729" y="324"/>
                  </a:lnTo>
                  <a:lnTo>
                    <a:pt x="729" y="367"/>
                  </a:lnTo>
                  <a:lnTo>
                    <a:pt x="729" y="411"/>
                  </a:lnTo>
                  <a:lnTo>
                    <a:pt x="729" y="454"/>
                  </a:lnTo>
                  <a:lnTo>
                    <a:pt x="728" y="498"/>
                  </a:lnTo>
                  <a:lnTo>
                    <a:pt x="728" y="542"/>
                  </a:lnTo>
                  <a:lnTo>
                    <a:pt x="728" y="585"/>
                  </a:lnTo>
                  <a:lnTo>
                    <a:pt x="739" y="592"/>
                  </a:lnTo>
                  <a:lnTo>
                    <a:pt x="749" y="598"/>
                  </a:lnTo>
                  <a:lnTo>
                    <a:pt x="760" y="604"/>
                  </a:lnTo>
                  <a:lnTo>
                    <a:pt x="771" y="608"/>
                  </a:lnTo>
                  <a:lnTo>
                    <a:pt x="781" y="611"/>
                  </a:lnTo>
                  <a:lnTo>
                    <a:pt x="793" y="614"/>
                  </a:lnTo>
                  <a:lnTo>
                    <a:pt x="804" y="615"/>
                  </a:lnTo>
                  <a:lnTo>
                    <a:pt x="814" y="615"/>
                  </a:lnTo>
                  <a:lnTo>
                    <a:pt x="829" y="615"/>
                  </a:lnTo>
                  <a:lnTo>
                    <a:pt x="840" y="612"/>
                  </a:lnTo>
                  <a:lnTo>
                    <a:pt x="852" y="609"/>
                  </a:lnTo>
                  <a:lnTo>
                    <a:pt x="862" y="604"/>
                  </a:lnTo>
                  <a:lnTo>
                    <a:pt x="871" y="596"/>
                  </a:lnTo>
                  <a:lnTo>
                    <a:pt x="878" y="588"/>
                  </a:lnTo>
                  <a:lnTo>
                    <a:pt x="885" y="578"/>
                  </a:lnTo>
                  <a:lnTo>
                    <a:pt x="891" y="566"/>
                  </a:lnTo>
                  <a:lnTo>
                    <a:pt x="894" y="557"/>
                  </a:lnTo>
                  <a:lnTo>
                    <a:pt x="895" y="546"/>
                  </a:lnTo>
                  <a:lnTo>
                    <a:pt x="896" y="530"/>
                  </a:lnTo>
                  <a:lnTo>
                    <a:pt x="898" y="510"/>
                  </a:lnTo>
                  <a:lnTo>
                    <a:pt x="901" y="460"/>
                  </a:lnTo>
                  <a:lnTo>
                    <a:pt x="901" y="396"/>
                  </a:lnTo>
                  <a:close/>
                  <a:moveTo>
                    <a:pt x="194" y="281"/>
                  </a:moveTo>
                  <a:lnTo>
                    <a:pt x="194" y="547"/>
                  </a:lnTo>
                  <a:lnTo>
                    <a:pt x="194" y="563"/>
                  </a:lnTo>
                  <a:lnTo>
                    <a:pt x="199" y="575"/>
                  </a:lnTo>
                  <a:lnTo>
                    <a:pt x="203" y="586"/>
                  </a:lnTo>
                  <a:lnTo>
                    <a:pt x="212" y="595"/>
                  </a:lnTo>
                  <a:lnTo>
                    <a:pt x="220" y="602"/>
                  </a:lnTo>
                  <a:lnTo>
                    <a:pt x="233" y="606"/>
                  </a:lnTo>
                  <a:lnTo>
                    <a:pt x="246" y="609"/>
                  </a:lnTo>
                  <a:lnTo>
                    <a:pt x="264" y="611"/>
                  </a:lnTo>
                  <a:lnTo>
                    <a:pt x="264" y="619"/>
                  </a:lnTo>
                  <a:lnTo>
                    <a:pt x="0" y="619"/>
                  </a:lnTo>
                  <a:lnTo>
                    <a:pt x="0" y="611"/>
                  </a:lnTo>
                  <a:lnTo>
                    <a:pt x="13" y="608"/>
                  </a:lnTo>
                  <a:lnTo>
                    <a:pt x="24" y="604"/>
                  </a:lnTo>
                  <a:lnTo>
                    <a:pt x="34" y="599"/>
                  </a:lnTo>
                  <a:lnTo>
                    <a:pt x="42" y="592"/>
                  </a:lnTo>
                  <a:lnTo>
                    <a:pt x="49" y="583"/>
                  </a:lnTo>
                  <a:lnTo>
                    <a:pt x="53" y="573"/>
                  </a:lnTo>
                  <a:lnTo>
                    <a:pt x="55" y="562"/>
                  </a:lnTo>
                  <a:lnTo>
                    <a:pt x="56" y="549"/>
                  </a:lnTo>
                  <a:lnTo>
                    <a:pt x="56" y="244"/>
                  </a:lnTo>
                  <a:lnTo>
                    <a:pt x="56" y="232"/>
                  </a:lnTo>
                  <a:lnTo>
                    <a:pt x="53" y="222"/>
                  </a:lnTo>
                  <a:lnTo>
                    <a:pt x="50" y="212"/>
                  </a:lnTo>
                  <a:lnTo>
                    <a:pt x="46" y="205"/>
                  </a:lnTo>
                  <a:lnTo>
                    <a:pt x="40" y="198"/>
                  </a:lnTo>
                  <a:lnTo>
                    <a:pt x="33" y="192"/>
                  </a:lnTo>
                  <a:lnTo>
                    <a:pt x="24" y="187"/>
                  </a:lnTo>
                  <a:lnTo>
                    <a:pt x="16" y="185"/>
                  </a:lnTo>
                  <a:lnTo>
                    <a:pt x="16" y="172"/>
                  </a:lnTo>
                  <a:lnTo>
                    <a:pt x="160" y="172"/>
                  </a:lnTo>
                  <a:lnTo>
                    <a:pt x="164" y="172"/>
                  </a:lnTo>
                  <a:lnTo>
                    <a:pt x="170" y="173"/>
                  </a:lnTo>
                  <a:lnTo>
                    <a:pt x="173" y="176"/>
                  </a:lnTo>
                  <a:lnTo>
                    <a:pt x="177" y="179"/>
                  </a:lnTo>
                  <a:lnTo>
                    <a:pt x="181" y="182"/>
                  </a:lnTo>
                  <a:lnTo>
                    <a:pt x="184" y="186"/>
                  </a:lnTo>
                  <a:lnTo>
                    <a:pt x="187" y="192"/>
                  </a:lnTo>
                  <a:lnTo>
                    <a:pt x="189" y="198"/>
                  </a:lnTo>
                  <a:lnTo>
                    <a:pt x="190" y="199"/>
                  </a:lnTo>
                  <a:lnTo>
                    <a:pt x="190" y="199"/>
                  </a:lnTo>
                  <a:lnTo>
                    <a:pt x="202" y="192"/>
                  </a:lnTo>
                  <a:lnTo>
                    <a:pt x="213" y="185"/>
                  </a:lnTo>
                  <a:lnTo>
                    <a:pt x="225" y="180"/>
                  </a:lnTo>
                  <a:lnTo>
                    <a:pt x="236" y="174"/>
                  </a:lnTo>
                  <a:lnTo>
                    <a:pt x="248" y="172"/>
                  </a:lnTo>
                  <a:lnTo>
                    <a:pt x="258" y="169"/>
                  </a:lnTo>
                  <a:lnTo>
                    <a:pt x="269" y="167"/>
                  </a:lnTo>
                  <a:lnTo>
                    <a:pt x="279" y="167"/>
                  </a:lnTo>
                  <a:lnTo>
                    <a:pt x="307" y="167"/>
                  </a:lnTo>
                  <a:lnTo>
                    <a:pt x="333" y="170"/>
                  </a:lnTo>
                  <a:lnTo>
                    <a:pt x="356" y="173"/>
                  </a:lnTo>
                  <a:lnTo>
                    <a:pt x="377" y="177"/>
                  </a:lnTo>
                  <a:lnTo>
                    <a:pt x="398" y="183"/>
                  </a:lnTo>
                  <a:lnTo>
                    <a:pt x="416" y="190"/>
                  </a:lnTo>
                  <a:lnTo>
                    <a:pt x="434" y="199"/>
                  </a:lnTo>
                  <a:lnTo>
                    <a:pt x="448" y="208"/>
                  </a:lnTo>
                  <a:lnTo>
                    <a:pt x="461" y="219"/>
                  </a:lnTo>
                  <a:lnTo>
                    <a:pt x="473" y="232"/>
                  </a:lnTo>
                  <a:lnTo>
                    <a:pt x="483" y="245"/>
                  </a:lnTo>
                  <a:lnTo>
                    <a:pt x="490" y="259"/>
                  </a:lnTo>
                  <a:lnTo>
                    <a:pt x="496" y="275"/>
                  </a:lnTo>
                  <a:lnTo>
                    <a:pt x="500" y="294"/>
                  </a:lnTo>
                  <a:lnTo>
                    <a:pt x="503" y="311"/>
                  </a:lnTo>
                  <a:lnTo>
                    <a:pt x="504" y="331"/>
                  </a:lnTo>
                  <a:lnTo>
                    <a:pt x="504" y="549"/>
                  </a:lnTo>
                  <a:lnTo>
                    <a:pt x="506" y="562"/>
                  </a:lnTo>
                  <a:lnTo>
                    <a:pt x="507" y="573"/>
                  </a:lnTo>
                  <a:lnTo>
                    <a:pt x="512" y="583"/>
                  </a:lnTo>
                  <a:lnTo>
                    <a:pt x="519" y="592"/>
                  </a:lnTo>
                  <a:lnTo>
                    <a:pt x="526" y="599"/>
                  </a:lnTo>
                  <a:lnTo>
                    <a:pt x="536" y="605"/>
                  </a:lnTo>
                  <a:lnTo>
                    <a:pt x="548" y="608"/>
                  </a:lnTo>
                  <a:lnTo>
                    <a:pt x="561" y="611"/>
                  </a:lnTo>
                  <a:lnTo>
                    <a:pt x="561" y="619"/>
                  </a:lnTo>
                  <a:lnTo>
                    <a:pt x="297" y="619"/>
                  </a:lnTo>
                  <a:lnTo>
                    <a:pt x="297" y="611"/>
                  </a:lnTo>
                  <a:lnTo>
                    <a:pt x="314" y="609"/>
                  </a:lnTo>
                  <a:lnTo>
                    <a:pt x="327" y="606"/>
                  </a:lnTo>
                  <a:lnTo>
                    <a:pt x="340" y="602"/>
                  </a:lnTo>
                  <a:lnTo>
                    <a:pt x="349" y="595"/>
                  </a:lnTo>
                  <a:lnTo>
                    <a:pt x="357" y="586"/>
                  </a:lnTo>
                  <a:lnTo>
                    <a:pt x="362" y="575"/>
                  </a:lnTo>
                  <a:lnTo>
                    <a:pt x="366" y="563"/>
                  </a:lnTo>
                  <a:lnTo>
                    <a:pt x="366" y="547"/>
                  </a:lnTo>
                  <a:lnTo>
                    <a:pt x="366" y="340"/>
                  </a:lnTo>
                  <a:lnTo>
                    <a:pt x="366" y="321"/>
                  </a:lnTo>
                  <a:lnTo>
                    <a:pt x="365" y="303"/>
                  </a:lnTo>
                  <a:lnTo>
                    <a:pt x="363" y="285"/>
                  </a:lnTo>
                  <a:lnTo>
                    <a:pt x="362" y="268"/>
                  </a:lnTo>
                  <a:lnTo>
                    <a:pt x="357" y="254"/>
                  </a:lnTo>
                  <a:lnTo>
                    <a:pt x="354" y="241"/>
                  </a:lnTo>
                  <a:lnTo>
                    <a:pt x="350" y="228"/>
                  </a:lnTo>
                  <a:lnTo>
                    <a:pt x="344" y="218"/>
                  </a:lnTo>
                  <a:lnTo>
                    <a:pt x="339" y="208"/>
                  </a:lnTo>
                  <a:lnTo>
                    <a:pt x="333" y="199"/>
                  </a:lnTo>
                  <a:lnTo>
                    <a:pt x="326" y="192"/>
                  </a:lnTo>
                  <a:lnTo>
                    <a:pt x="318" y="186"/>
                  </a:lnTo>
                  <a:lnTo>
                    <a:pt x="310" y="182"/>
                  </a:lnTo>
                  <a:lnTo>
                    <a:pt x="301" y="179"/>
                  </a:lnTo>
                  <a:lnTo>
                    <a:pt x="291" y="177"/>
                  </a:lnTo>
                  <a:lnTo>
                    <a:pt x="279" y="176"/>
                  </a:lnTo>
                  <a:lnTo>
                    <a:pt x="269" y="176"/>
                  </a:lnTo>
                  <a:lnTo>
                    <a:pt x="258" y="179"/>
                  </a:lnTo>
                  <a:lnTo>
                    <a:pt x="246" y="180"/>
                  </a:lnTo>
                  <a:lnTo>
                    <a:pt x="236" y="185"/>
                  </a:lnTo>
                  <a:lnTo>
                    <a:pt x="225" y="189"/>
                  </a:lnTo>
                  <a:lnTo>
                    <a:pt x="215" y="195"/>
                  </a:lnTo>
                  <a:lnTo>
                    <a:pt x="203" y="202"/>
                  </a:lnTo>
                  <a:lnTo>
                    <a:pt x="192" y="209"/>
                  </a:lnTo>
                  <a:lnTo>
                    <a:pt x="193" y="225"/>
                  </a:lnTo>
                  <a:lnTo>
                    <a:pt x="194" y="241"/>
                  </a:lnTo>
                  <a:lnTo>
                    <a:pt x="194" y="261"/>
                  </a:lnTo>
                  <a:lnTo>
                    <a:pt x="194" y="281"/>
                  </a:lnTo>
                  <a:close/>
                  <a:moveTo>
                    <a:pt x="1552" y="0"/>
                  </a:moveTo>
                  <a:lnTo>
                    <a:pt x="1552" y="877"/>
                  </a:lnTo>
                  <a:lnTo>
                    <a:pt x="1522" y="877"/>
                  </a:lnTo>
                  <a:lnTo>
                    <a:pt x="1522" y="0"/>
                  </a:lnTo>
                  <a:lnTo>
                    <a:pt x="1552" y="0"/>
                  </a:lnTo>
                  <a:close/>
                </a:path>
              </a:pathLst>
            </a:custGeom>
            <a:solidFill>
              <a:srgbClr val="004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1947863" y="652463"/>
              <a:ext cx="2327275" cy="374650"/>
            </a:xfrm>
            <a:custGeom>
              <a:avLst/>
              <a:gdLst>
                <a:gd name="T0" fmla="*/ 277 w 4397"/>
                <a:gd name="T1" fmla="*/ 174 h 707"/>
                <a:gd name="T2" fmla="*/ 313 w 4397"/>
                <a:gd name="T3" fmla="*/ 75 h 707"/>
                <a:gd name="T4" fmla="*/ 293 w 4397"/>
                <a:gd name="T5" fmla="*/ 202 h 707"/>
                <a:gd name="T6" fmla="*/ 512 w 4397"/>
                <a:gd name="T7" fmla="*/ 78 h 707"/>
                <a:gd name="T8" fmla="*/ 593 w 4397"/>
                <a:gd name="T9" fmla="*/ 94 h 707"/>
                <a:gd name="T10" fmla="*/ 634 w 4397"/>
                <a:gd name="T11" fmla="*/ 272 h 707"/>
                <a:gd name="T12" fmla="*/ 709 w 4397"/>
                <a:gd name="T13" fmla="*/ 156 h 707"/>
                <a:gd name="T14" fmla="*/ 766 w 4397"/>
                <a:gd name="T15" fmla="*/ 213 h 707"/>
                <a:gd name="T16" fmla="*/ 846 w 4397"/>
                <a:gd name="T17" fmla="*/ 248 h 707"/>
                <a:gd name="T18" fmla="*/ 1041 w 4397"/>
                <a:gd name="T19" fmla="*/ 74 h 707"/>
                <a:gd name="T20" fmla="*/ 1002 w 4397"/>
                <a:gd name="T21" fmla="*/ 147 h 707"/>
                <a:gd name="T22" fmla="*/ 1520 w 4397"/>
                <a:gd name="T23" fmla="*/ 159 h 707"/>
                <a:gd name="T24" fmla="*/ 1472 w 4397"/>
                <a:gd name="T25" fmla="*/ 229 h 707"/>
                <a:gd name="T26" fmla="*/ 1577 w 4397"/>
                <a:gd name="T27" fmla="*/ 259 h 707"/>
                <a:gd name="T28" fmla="*/ 1703 w 4397"/>
                <a:gd name="T29" fmla="*/ 112 h 707"/>
                <a:gd name="T30" fmla="*/ 1618 w 4397"/>
                <a:gd name="T31" fmla="*/ 100 h 707"/>
                <a:gd name="T32" fmla="*/ 1763 w 4397"/>
                <a:gd name="T33" fmla="*/ 91 h 707"/>
                <a:gd name="T34" fmla="*/ 1868 w 4397"/>
                <a:gd name="T35" fmla="*/ 141 h 707"/>
                <a:gd name="T36" fmla="*/ 1935 w 4397"/>
                <a:gd name="T37" fmla="*/ 199 h 707"/>
                <a:gd name="T38" fmla="*/ 1952 w 4397"/>
                <a:gd name="T39" fmla="*/ 98 h 707"/>
                <a:gd name="T40" fmla="*/ 2030 w 4397"/>
                <a:gd name="T41" fmla="*/ 183 h 707"/>
                <a:gd name="T42" fmla="*/ 2191 w 4397"/>
                <a:gd name="T43" fmla="*/ 318 h 707"/>
                <a:gd name="T44" fmla="*/ 2127 w 4397"/>
                <a:gd name="T45" fmla="*/ 172 h 707"/>
                <a:gd name="T46" fmla="*/ 2193 w 4397"/>
                <a:gd name="T47" fmla="*/ 347 h 707"/>
                <a:gd name="T48" fmla="*/ 2213 w 4397"/>
                <a:gd name="T49" fmla="*/ 100 h 707"/>
                <a:gd name="T50" fmla="*/ 2503 w 4397"/>
                <a:gd name="T51" fmla="*/ 138 h 707"/>
                <a:gd name="T52" fmla="*/ 2367 w 4397"/>
                <a:gd name="T53" fmla="*/ 218 h 707"/>
                <a:gd name="T54" fmla="*/ 2559 w 4397"/>
                <a:gd name="T55" fmla="*/ 291 h 707"/>
                <a:gd name="T56" fmla="*/ 2533 w 4397"/>
                <a:gd name="T57" fmla="*/ 226 h 707"/>
                <a:gd name="T58" fmla="*/ 2661 w 4397"/>
                <a:gd name="T59" fmla="*/ 331 h 707"/>
                <a:gd name="T60" fmla="*/ 2657 w 4397"/>
                <a:gd name="T61" fmla="*/ 140 h 707"/>
                <a:gd name="T62" fmla="*/ 2860 w 4397"/>
                <a:gd name="T63" fmla="*/ 272 h 707"/>
                <a:gd name="T64" fmla="*/ 2922 w 4397"/>
                <a:gd name="T65" fmla="*/ 128 h 707"/>
                <a:gd name="T66" fmla="*/ 3010 w 4397"/>
                <a:gd name="T67" fmla="*/ 2 h 707"/>
                <a:gd name="T68" fmla="*/ 3238 w 4397"/>
                <a:gd name="T69" fmla="*/ 274 h 707"/>
                <a:gd name="T70" fmla="*/ 3544 w 4397"/>
                <a:gd name="T71" fmla="*/ 84 h 707"/>
                <a:gd name="T72" fmla="*/ 3537 w 4397"/>
                <a:gd name="T73" fmla="*/ 121 h 707"/>
                <a:gd name="T74" fmla="*/ 3701 w 4397"/>
                <a:gd name="T75" fmla="*/ 164 h 707"/>
                <a:gd name="T76" fmla="*/ 3767 w 4397"/>
                <a:gd name="T77" fmla="*/ 100 h 707"/>
                <a:gd name="T78" fmla="*/ 3793 w 4397"/>
                <a:gd name="T79" fmla="*/ 269 h 707"/>
                <a:gd name="T80" fmla="*/ 3939 w 4397"/>
                <a:gd name="T81" fmla="*/ 101 h 707"/>
                <a:gd name="T82" fmla="*/ 4038 w 4397"/>
                <a:gd name="T83" fmla="*/ 213 h 707"/>
                <a:gd name="T84" fmla="*/ 4141 w 4397"/>
                <a:gd name="T85" fmla="*/ 256 h 707"/>
                <a:gd name="T86" fmla="*/ 4397 w 4397"/>
                <a:gd name="T87" fmla="*/ 269 h 707"/>
                <a:gd name="T88" fmla="*/ 234 w 4397"/>
                <a:gd name="T89" fmla="*/ 559 h 707"/>
                <a:gd name="T90" fmla="*/ 76 w 4397"/>
                <a:gd name="T91" fmla="*/ 370 h 707"/>
                <a:gd name="T92" fmla="*/ 36 w 4397"/>
                <a:gd name="T93" fmla="*/ 497 h 707"/>
                <a:gd name="T94" fmla="*/ 376 w 4397"/>
                <a:gd name="T95" fmla="*/ 632 h 707"/>
                <a:gd name="T96" fmla="*/ 363 w 4397"/>
                <a:gd name="T97" fmla="*/ 436 h 707"/>
                <a:gd name="T98" fmla="*/ 397 w 4397"/>
                <a:gd name="T99" fmla="*/ 506 h 707"/>
                <a:gd name="T100" fmla="*/ 571 w 4397"/>
                <a:gd name="T101" fmla="*/ 565 h 707"/>
                <a:gd name="T102" fmla="*/ 600 w 4397"/>
                <a:gd name="T103" fmla="*/ 480 h 707"/>
                <a:gd name="T104" fmla="*/ 610 w 4397"/>
                <a:gd name="T105" fmla="*/ 576 h 707"/>
                <a:gd name="T106" fmla="*/ 975 w 4397"/>
                <a:gd name="T107" fmla="*/ 589 h 707"/>
                <a:gd name="T108" fmla="*/ 865 w 4397"/>
                <a:gd name="T109" fmla="*/ 438 h 707"/>
                <a:gd name="T110" fmla="*/ 937 w 4397"/>
                <a:gd name="T111" fmla="*/ 588 h 707"/>
                <a:gd name="T112" fmla="*/ 1171 w 4397"/>
                <a:gd name="T113" fmla="*/ 435 h 707"/>
                <a:gd name="T114" fmla="*/ 1279 w 4397"/>
                <a:gd name="T115" fmla="*/ 635 h 707"/>
                <a:gd name="T116" fmla="*/ 1348 w 4397"/>
                <a:gd name="T117" fmla="*/ 449 h 707"/>
                <a:gd name="T118" fmla="*/ 1329 w 4397"/>
                <a:gd name="T119" fmla="*/ 472 h 707"/>
                <a:gd name="T120" fmla="*/ 1582 w 4397"/>
                <a:gd name="T121" fmla="*/ 549 h 707"/>
                <a:gd name="T122" fmla="*/ 1546 w 4397"/>
                <a:gd name="T123" fmla="*/ 568 h 707"/>
                <a:gd name="T124" fmla="*/ 1622 w 4397"/>
                <a:gd name="T125" fmla="*/ 614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97" h="707">
                  <a:moveTo>
                    <a:pt x="9" y="269"/>
                  </a:moveTo>
                  <a:lnTo>
                    <a:pt x="9" y="2"/>
                  </a:lnTo>
                  <a:lnTo>
                    <a:pt x="46" y="2"/>
                  </a:lnTo>
                  <a:lnTo>
                    <a:pt x="186" y="212"/>
                  </a:lnTo>
                  <a:lnTo>
                    <a:pt x="186" y="2"/>
                  </a:lnTo>
                  <a:lnTo>
                    <a:pt x="221" y="2"/>
                  </a:lnTo>
                  <a:lnTo>
                    <a:pt x="221" y="269"/>
                  </a:lnTo>
                  <a:lnTo>
                    <a:pt x="185" y="269"/>
                  </a:lnTo>
                  <a:lnTo>
                    <a:pt x="43" y="59"/>
                  </a:lnTo>
                  <a:lnTo>
                    <a:pt x="43" y="269"/>
                  </a:lnTo>
                  <a:lnTo>
                    <a:pt x="9" y="269"/>
                  </a:lnTo>
                  <a:close/>
                  <a:moveTo>
                    <a:pt x="392" y="246"/>
                  </a:moveTo>
                  <a:lnTo>
                    <a:pt x="382" y="254"/>
                  </a:lnTo>
                  <a:lnTo>
                    <a:pt x="373" y="259"/>
                  </a:lnTo>
                  <a:lnTo>
                    <a:pt x="365" y="264"/>
                  </a:lnTo>
                  <a:lnTo>
                    <a:pt x="356" y="268"/>
                  </a:lnTo>
                  <a:lnTo>
                    <a:pt x="348" y="271"/>
                  </a:lnTo>
                  <a:lnTo>
                    <a:pt x="339" y="272"/>
                  </a:lnTo>
                  <a:lnTo>
                    <a:pt x="329" y="274"/>
                  </a:lnTo>
                  <a:lnTo>
                    <a:pt x="320" y="274"/>
                  </a:lnTo>
                  <a:lnTo>
                    <a:pt x="304" y="274"/>
                  </a:lnTo>
                  <a:lnTo>
                    <a:pt x="291" y="271"/>
                  </a:lnTo>
                  <a:lnTo>
                    <a:pt x="280" y="265"/>
                  </a:lnTo>
                  <a:lnTo>
                    <a:pt x="271" y="258"/>
                  </a:lnTo>
                  <a:lnTo>
                    <a:pt x="262" y="251"/>
                  </a:lnTo>
                  <a:lnTo>
                    <a:pt x="258" y="241"/>
                  </a:lnTo>
                  <a:lnTo>
                    <a:pt x="254" y="231"/>
                  </a:lnTo>
                  <a:lnTo>
                    <a:pt x="254" y="219"/>
                  </a:lnTo>
                  <a:lnTo>
                    <a:pt x="254" y="212"/>
                  </a:lnTo>
                  <a:lnTo>
                    <a:pt x="255" y="205"/>
                  </a:lnTo>
                  <a:lnTo>
                    <a:pt x="257" y="199"/>
                  </a:lnTo>
                  <a:lnTo>
                    <a:pt x="260" y="193"/>
                  </a:lnTo>
                  <a:lnTo>
                    <a:pt x="264" y="187"/>
                  </a:lnTo>
                  <a:lnTo>
                    <a:pt x="267" y="182"/>
                  </a:lnTo>
                  <a:lnTo>
                    <a:pt x="273" y="177"/>
                  </a:lnTo>
                  <a:lnTo>
                    <a:pt x="277" y="174"/>
                  </a:lnTo>
                  <a:lnTo>
                    <a:pt x="288" y="167"/>
                  </a:lnTo>
                  <a:lnTo>
                    <a:pt x="300" y="163"/>
                  </a:lnTo>
                  <a:lnTo>
                    <a:pt x="313" y="160"/>
                  </a:lnTo>
                  <a:lnTo>
                    <a:pt x="330" y="159"/>
                  </a:lnTo>
                  <a:lnTo>
                    <a:pt x="349" y="156"/>
                  </a:lnTo>
                  <a:lnTo>
                    <a:pt x="365" y="153"/>
                  </a:lnTo>
                  <a:lnTo>
                    <a:pt x="378" y="150"/>
                  </a:lnTo>
                  <a:lnTo>
                    <a:pt x="389" y="147"/>
                  </a:lnTo>
                  <a:lnTo>
                    <a:pt x="389" y="141"/>
                  </a:lnTo>
                  <a:lnTo>
                    <a:pt x="389" y="138"/>
                  </a:lnTo>
                  <a:lnTo>
                    <a:pt x="388" y="130"/>
                  </a:lnTo>
                  <a:lnTo>
                    <a:pt x="386" y="121"/>
                  </a:lnTo>
                  <a:lnTo>
                    <a:pt x="384" y="115"/>
                  </a:lnTo>
                  <a:lnTo>
                    <a:pt x="379" y="110"/>
                  </a:lnTo>
                  <a:lnTo>
                    <a:pt x="372" y="105"/>
                  </a:lnTo>
                  <a:lnTo>
                    <a:pt x="363" y="102"/>
                  </a:lnTo>
                  <a:lnTo>
                    <a:pt x="353" y="100"/>
                  </a:lnTo>
                  <a:lnTo>
                    <a:pt x="342" y="100"/>
                  </a:lnTo>
                  <a:lnTo>
                    <a:pt x="332" y="100"/>
                  </a:lnTo>
                  <a:lnTo>
                    <a:pt x="322" y="101"/>
                  </a:lnTo>
                  <a:lnTo>
                    <a:pt x="314" y="104"/>
                  </a:lnTo>
                  <a:lnTo>
                    <a:pt x="307" y="107"/>
                  </a:lnTo>
                  <a:lnTo>
                    <a:pt x="303" y="112"/>
                  </a:lnTo>
                  <a:lnTo>
                    <a:pt x="298" y="118"/>
                  </a:lnTo>
                  <a:lnTo>
                    <a:pt x="294" y="127"/>
                  </a:lnTo>
                  <a:lnTo>
                    <a:pt x="291" y="136"/>
                  </a:lnTo>
                  <a:lnTo>
                    <a:pt x="260" y="131"/>
                  </a:lnTo>
                  <a:lnTo>
                    <a:pt x="261" y="121"/>
                  </a:lnTo>
                  <a:lnTo>
                    <a:pt x="265" y="112"/>
                  </a:lnTo>
                  <a:lnTo>
                    <a:pt x="268" y="105"/>
                  </a:lnTo>
                  <a:lnTo>
                    <a:pt x="274" y="98"/>
                  </a:lnTo>
                  <a:lnTo>
                    <a:pt x="280" y="92"/>
                  </a:lnTo>
                  <a:lnTo>
                    <a:pt x="286" y="87"/>
                  </a:lnTo>
                  <a:lnTo>
                    <a:pt x="294" y="82"/>
                  </a:lnTo>
                  <a:lnTo>
                    <a:pt x="303" y="79"/>
                  </a:lnTo>
                  <a:lnTo>
                    <a:pt x="313" y="75"/>
                  </a:lnTo>
                  <a:lnTo>
                    <a:pt x="323" y="74"/>
                  </a:lnTo>
                  <a:lnTo>
                    <a:pt x="335" y="72"/>
                  </a:lnTo>
                  <a:lnTo>
                    <a:pt x="348" y="72"/>
                  </a:lnTo>
                  <a:lnTo>
                    <a:pt x="359" y="72"/>
                  </a:lnTo>
                  <a:lnTo>
                    <a:pt x="369" y="74"/>
                  </a:lnTo>
                  <a:lnTo>
                    <a:pt x="379" y="75"/>
                  </a:lnTo>
                  <a:lnTo>
                    <a:pt x="388" y="78"/>
                  </a:lnTo>
                  <a:lnTo>
                    <a:pt x="395" y="81"/>
                  </a:lnTo>
                  <a:lnTo>
                    <a:pt x="401" y="84"/>
                  </a:lnTo>
                  <a:lnTo>
                    <a:pt x="407" y="88"/>
                  </a:lnTo>
                  <a:lnTo>
                    <a:pt x="411" y="92"/>
                  </a:lnTo>
                  <a:lnTo>
                    <a:pt x="414" y="97"/>
                  </a:lnTo>
                  <a:lnTo>
                    <a:pt x="417" y="102"/>
                  </a:lnTo>
                  <a:lnTo>
                    <a:pt x="418" y="108"/>
                  </a:lnTo>
                  <a:lnTo>
                    <a:pt x="421" y="115"/>
                  </a:lnTo>
                  <a:lnTo>
                    <a:pt x="422" y="127"/>
                  </a:lnTo>
                  <a:lnTo>
                    <a:pt x="422" y="146"/>
                  </a:lnTo>
                  <a:lnTo>
                    <a:pt x="422" y="189"/>
                  </a:lnTo>
                  <a:lnTo>
                    <a:pt x="422" y="209"/>
                  </a:lnTo>
                  <a:lnTo>
                    <a:pt x="422" y="226"/>
                  </a:lnTo>
                  <a:lnTo>
                    <a:pt x="424" y="238"/>
                  </a:lnTo>
                  <a:lnTo>
                    <a:pt x="424" y="246"/>
                  </a:lnTo>
                  <a:lnTo>
                    <a:pt x="427" y="258"/>
                  </a:lnTo>
                  <a:lnTo>
                    <a:pt x="433" y="269"/>
                  </a:lnTo>
                  <a:lnTo>
                    <a:pt x="398" y="269"/>
                  </a:lnTo>
                  <a:lnTo>
                    <a:pt x="394" y="259"/>
                  </a:lnTo>
                  <a:lnTo>
                    <a:pt x="392" y="246"/>
                  </a:lnTo>
                  <a:close/>
                  <a:moveTo>
                    <a:pt x="389" y="173"/>
                  </a:moveTo>
                  <a:lnTo>
                    <a:pt x="379" y="176"/>
                  </a:lnTo>
                  <a:lnTo>
                    <a:pt x="366" y="180"/>
                  </a:lnTo>
                  <a:lnTo>
                    <a:pt x="352" y="183"/>
                  </a:lnTo>
                  <a:lnTo>
                    <a:pt x="335" y="184"/>
                  </a:lnTo>
                  <a:lnTo>
                    <a:pt x="317" y="189"/>
                  </a:lnTo>
                  <a:lnTo>
                    <a:pt x="306" y="192"/>
                  </a:lnTo>
                  <a:lnTo>
                    <a:pt x="298" y="196"/>
                  </a:lnTo>
                  <a:lnTo>
                    <a:pt x="293" y="202"/>
                  </a:lnTo>
                  <a:lnTo>
                    <a:pt x="290" y="209"/>
                  </a:lnTo>
                  <a:lnTo>
                    <a:pt x="288" y="218"/>
                  </a:lnTo>
                  <a:lnTo>
                    <a:pt x="290" y="223"/>
                  </a:lnTo>
                  <a:lnTo>
                    <a:pt x="291" y="229"/>
                  </a:lnTo>
                  <a:lnTo>
                    <a:pt x="294" y="235"/>
                  </a:lnTo>
                  <a:lnTo>
                    <a:pt x="298" y="239"/>
                  </a:lnTo>
                  <a:lnTo>
                    <a:pt x="304" y="244"/>
                  </a:lnTo>
                  <a:lnTo>
                    <a:pt x="311" y="246"/>
                  </a:lnTo>
                  <a:lnTo>
                    <a:pt x="319" y="248"/>
                  </a:lnTo>
                  <a:lnTo>
                    <a:pt x="327" y="248"/>
                  </a:lnTo>
                  <a:lnTo>
                    <a:pt x="337" y="248"/>
                  </a:lnTo>
                  <a:lnTo>
                    <a:pt x="346" y="246"/>
                  </a:lnTo>
                  <a:lnTo>
                    <a:pt x="353" y="244"/>
                  </a:lnTo>
                  <a:lnTo>
                    <a:pt x="362" y="241"/>
                  </a:lnTo>
                  <a:lnTo>
                    <a:pt x="369" y="235"/>
                  </a:lnTo>
                  <a:lnTo>
                    <a:pt x="375" y="231"/>
                  </a:lnTo>
                  <a:lnTo>
                    <a:pt x="379" y="225"/>
                  </a:lnTo>
                  <a:lnTo>
                    <a:pt x="384" y="218"/>
                  </a:lnTo>
                  <a:lnTo>
                    <a:pt x="385" y="212"/>
                  </a:lnTo>
                  <a:lnTo>
                    <a:pt x="388" y="203"/>
                  </a:lnTo>
                  <a:lnTo>
                    <a:pt x="388" y="195"/>
                  </a:lnTo>
                  <a:lnTo>
                    <a:pt x="389" y="184"/>
                  </a:lnTo>
                  <a:lnTo>
                    <a:pt x="389" y="173"/>
                  </a:lnTo>
                  <a:close/>
                  <a:moveTo>
                    <a:pt x="320" y="52"/>
                  </a:moveTo>
                  <a:lnTo>
                    <a:pt x="343" y="0"/>
                  </a:lnTo>
                  <a:lnTo>
                    <a:pt x="386" y="0"/>
                  </a:lnTo>
                  <a:lnTo>
                    <a:pt x="348" y="52"/>
                  </a:lnTo>
                  <a:lnTo>
                    <a:pt x="320" y="52"/>
                  </a:lnTo>
                  <a:close/>
                  <a:moveTo>
                    <a:pt x="461" y="269"/>
                  </a:moveTo>
                  <a:lnTo>
                    <a:pt x="461" y="77"/>
                  </a:lnTo>
                  <a:lnTo>
                    <a:pt x="490" y="77"/>
                  </a:lnTo>
                  <a:lnTo>
                    <a:pt x="490" y="105"/>
                  </a:lnTo>
                  <a:lnTo>
                    <a:pt x="496" y="97"/>
                  </a:lnTo>
                  <a:lnTo>
                    <a:pt x="502" y="88"/>
                  </a:lnTo>
                  <a:lnTo>
                    <a:pt x="506" y="82"/>
                  </a:lnTo>
                  <a:lnTo>
                    <a:pt x="512" y="78"/>
                  </a:lnTo>
                  <a:lnTo>
                    <a:pt x="516" y="75"/>
                  </a:lnTo>
                  <a:lnTo>
                    <a:pt x="522" y="74"/>
                  </a:lnTo>
                  <a:lnTo>
                    <a:pt x="528" y="72"/>
                  </a:lnTo>
                  <a:lnTo>
                    <a:pt x="532" y="72"/>
                  </a:lnTo>
                  <a:lnTo>
                    <a:pt x="541" y="72"/>
                  </a:lnTo>
                  <a:lnTo>
                    <a:pt x="549" y="75"/>
                  </a:lnTo>
                  <a:lnTo>
                    <a:pt x="558" y="78"/>
                  </a:lnTo>
                  <a:lnTo>
                    <a:pt x="567" y="82"/>
                  </a:lnTo>
                  <a:lnTo>
                    <a:pt x="555" y="112"/>
                  </a:lnTo>
                  <a:lnTo>
                    <a:pt x="549" y="110"/>
                  </a:lnTo>
                  <a:lnTo>
                    <a:pt x="542" y="108"/>
                  </a:lnTo>
                  <a:lnTo>
                    <a:pt x="536" y="107"/>
                  </a:lnTo>
                  <a:lnTo>
                    <a:pt x="531" y="105"/>
                  </a:lnTo>
                  <a:lnTo>
                    <a:pt x="526" y="107"/>
                  </a:lnTo>
                  <a:lnTo>
                    <a:pt x="521" y="108"/>
                  </a:lnTo>
                  <a:lnTo>
                    <a:pt x="516" y="110"/>
                  </a:lnTo>
                  <a:lnTo>
                    <a:pt x="512" y="112"/>
                  </a:lnTo>
                  <a:lnTo>
                    <a:pt x="508" y="115"/>
                  </a:lnTo>
                  <a:lnTo>
                    <a:pt x="505" y="120"/>
                  </a:lnTo>
                  <a:lnTo>
                    <a:pt x="502" y="125"/>
                  </a:lnTo>
                  <a:lnTo>
                    <a:pt x="499" y="130"/>
                  </a:lnTo>
                  <a:lnTo>
                    <a:pt x="497" y="140"/>
                  </a:lnTo>
                  <a:lnTo>
                    <a:pt x="496" y="148"/>
                  </a:lnTo>
                  <a:lnTo>
                    <a:pt x="495" y="159"/>
                  </a:lnTo>
                  <a:lnTo>
                    <a:pt x="495" y="169"/>
                  </a:lnTo>
                  <a:lnTo>
                    <a:pt x="495" y="269"/>
                  </a:lnTo>
                  <a:lnTo>
                    <a:pt x="461" y="269"/>
                  </a:lnTo>
                  <a:close/>
                  <a:moveTo>
                    <a:pt x="562" y="173"/>
                  </a:moveTo>
                  <a:lnTo>
                    <a:pt x="562" y="160"/>
                  </a:lnTo>
                  <a:lnTo>
                    <a:pt x="564" y="148"/>
                  </a:lnTo>
                  <a:lnTo>
                    <a:pt x="567" y="137"/>
                  </a:lnTo>
                  <a:lnTo>
                    <a:pt x="570" y="127"/>
                  </a:lnTo>
                  <a:lnTo>
                    <a:pt x="574" y="117"/>
                  </a:lnTo>
                  <a:lnTo>
                    <a:pt x="580" y="108"/>
                  </a:lnTo>
                  <a:lnTo>
                    <a:pt x="585" y="100"/>
                  </a:lnTo>
                  <a:lnTo>
                    <a:pt x="593" y="94"/>
                  </a:lnTo>
                  <a:lnTo>
                    <a:pt x="598" y="88"/>
                  </a:lnTo>
                  <a:lnTo>
                    <a:pt x="606" y="84"/>
                  </a:lnTo>
                  <a:lnTo>
                    <a:pt x="613" y="81"/>
                  </a:lnTo>
                  <a:lnTo>
                    <a:pt x="620" y="77"/>
                  </a:lnTo>
                  <a:lnTo>
                    <a:pt x="636" y="74"/>
                  </a:lnTo>
                  <a:lnTo>
                    <a:pt x="653" y="72"/>
                  </a:lnTo>
                  <a:lnTo>
                    <a:pt x="663" y="72"/>
                  </a:lnTo>
                  <a:lnTo>
                    <a:pt x="672" y="74"/>
                  </a:lnTo>
                  <a:lnTo>
                    <a:pt x="682" y="75"/>
                  </a:lnTo>
                  <a:lnTo>
                    <a:pt x="689" y="78"/>
                  </a:lnTo>
                  <a:lnTo>
                    <a:pt x="698" y="82"/>
                  </a:lnTo>
                  <a:lnTo>
                    <a:pt x="705" y="87"/>
                  </a:lnTo>
                  <a:lnTo>
                    <a:pt x="712" y="92"/>
                  </a:lnTo>
                  <a:lnTo>
                    <a:pt x="719" y="98"/>
                  </a:lnTo>
                  <a:lnTo>
                    <a:pt x="725" y="105"/>
                  </a:lnTo>
                  <a:lnTo>
                    <a:pt x="730" y="112"/>
                  </a:lnTo>
                  <a:lnTo>
                    <a:pt x="734" y="120"/>
                  </a:lnTo>
                  <a:lnTo>
                    <a:pt x="738" y="130"/>
                  </a:lnTo>
                  <a:lnTo>
                    <a:pt x="741" y="138"/>
                  </a:lnTo>
                  <a:lnTo>
                    <a:pt x="743" y="148"/>
                  </a:lnTo>
                  <a:lnTo>
                    <a:pt x="744" y="159"/>
                  </a:lnTo>
                  <a:lnTo>
                    <a:pt x="744" y="170"/>
                  </a:lnTo>
                  <a:lnTo>
                    <a:pt x="744" y="187"/>
                  </a:lnTo>
                  <a:lnTo>
                    <a:pt x="741" y="203"/>
                  </a:lnTo>
                  <a:lnTo>
                    <a:pt x="738" y="218"/>
                  </a:lnTo>
                  <a:lnTo>
                    <a:pt x="732" y="229"/>
                  </a:lnTo>
                  <a:lnTo>
                    <a:pt x="727" y="239"/>
                  </a:lnTo>
                  <a:lnTo>
                    <a:pt x="719" y="248"/>
                  </a:lnTo>
                  <a:lnTo>
                    <a:pt x="711" y="255"/>
                  </a:lnTo>
                  <a:lnTo>
                    <a:pt x="701" y="262"/>
                  </a:lnTo>
                  <a:lnTo>
                    <a:pt x="689" y="268"/>
                  </a:lnTo>
                  <a:lnTo>
                    <a:pt x="678" y="271"/>
                  </a:lnTo>
                  <a:lnTo>
                    <a:pt x="666" y="274"/>
                  </a:lnTo>
                  <a:lnTo>
                    <a:pt x="653" y="274"/>
                  </a:lnTo>
                  <a:lnTo>
                    <a:pt x="643" y="274"/>
                  </a:lnTo>
                  <a:lnTo>
                    <a:pt x="634" y="272"/>
                  </a:lnTo>
                  <a:lnTo>
                    <a:pt x="624" y="271"/>
                  </a:lnTo>
                  <a:lnTo>
                    <a:pt x="617" y="268"/>
                  </a:lnTo>
                  <a:lnTo>
                    <a:pt x="608" y="264"/>
                  </a:lnTo>
                  <a:lnTo>
                    <a:pt x="601" y="259"/>
                  </a:lnTo>
                  <a:lnTo>
                    <a:pt x="594" y="254"/>
                  </a:lnTo>
                  <a:lnTo>
                    <a:pt x="587" y="248"/>
                  </a:lnTo>
                  <a:lnTo>
                    <a:pt x="581" y="241"/>
                  </a:lnTo>
                  <a:lnTo>
                    <a:pt x="577" y="233"/>
                  </a:lnTo>
                  <a:lnTo>
                    <a:pt x="572" y="225"/>
                  </a:lnTo>
                  <a:lnTo>
                    <a:pt x="568" y="216"/>
                  </a:lnTo>
                  <a:lnTo>
                    <a:pt x="565" y="206"/>
                  </a:lnTo>
                  <a:lnTo>
                    <a:pt x="564" y="196"/>
                  </a:lnTo>
                  <a:lnTo>
                    <a:pt x="562" y="184"/>
                  </a:lnTo>
                  <a:lnTo>
                    <a:pt x="562" y="173"/>
                  </a:lnTo>
                  <a:close/>
                  <a:moveTo>
                    <a:pt x="595" y="173"/>
                  </a:moveTo>
                  <a:lnTo>
                    <a:pt x="597" y="190"/>
                  </a:lnTo>
                  <a:lnTo>
                    <a:pt x="600" y="206"/>
                  </a:lnTo>
                  <a:lnTo>
                    <a:pt x="603" y="212"/>
                  </a:lnTo>
                  <a:lnTo>
                    <a:pt x="606" y="218"/>
                  </a:lnTo>
                  <a:lnTo>
                    <a:pt x="608" y="223"/>
                  </a:lnTo>
                  <a:lnTo>
                    <a:pt x="613" y="229"/>
                  </a:lnTo>
                  <a:lnTo>
                    <a:pt x="621" y="236"/>
                  </a:lnTo>
                  <a:lnTo>
                    <a:pt x="630" y="242"/>
                  </a:lnTo>
                  <a:lnTo>
                    <a:pt x="642" y="246"/>
                  </a:lnTo>
                  <a:lnTo>
                    <a:pt x="653" y="248"/>
                  </a:lnTo>
                  <a:lnTo>
                    <a:pt x="665" y="246"/>
                  </a:lnTo>
                  <a:lnTo>
                    <a:pt x="676" y="242"/>
                  </a:lnTo>
                  <a:lnTo>
                    <a:pt x="685" y="236"/>
                  </a:lnTo>
                  <a:lnTo>
                    <a:pt x="694" y="229"/>
                  </a:lnTo>
                  <a:lnTo>
                    <a:pt x="698" y="223"/>
                  </a:lnTo>
                  <a:lnTo>
                    <a:pt x="701" y="218"/>
                  </a:lnTo>
                  <a:lnTo>
                    <a:pt x="704" y="212"/>
                  </a:lnTo>
                  <a:lnTo>
                    <a:pt x="706" y="205"/>
                  </a:lnTo>
                  <a:lnTo>
                    <a:pt x="709" y="190"/>
                  </a:lnTo>
                  <a:lnTo>
                    <a:pt x="711" y="172"/>
                  </a:lnTo>
                  <a:lnTo>
                    <a:pt x="709" y="156"/>
                  </a:lnTo>
                  <a:lnTo>
                    <a:pt x="706" y="140"/>
                  </a:lnTo>
                  <a:lnTo>
                    <a:pt x="701" y="128"/>
                  </a:lnTo>
                  <a:lnTo>
                    <a:pt x="694" y="118"/>
                  </a:lnTo>
                  <a:lnTo>
                    <a:pt x="685" y="110"/>
                  </a:lnTo>
                  <a:lnTo>
                    <a:pt x="676" y="104"/>
                  </a:lnTo>
                  <a:lnTo>
                    <a:pt x="665" y="101"/>
                  </a:lnTo>
                  <a:lnTo>
                    <a:pt x="653" y="100"/>
                  </a:lnTo>
                  <a:lnTo>
                    <a:pt x="642" y="101"/>
                  </a:lnTo>
                  <a:lnTo>
                    <a:pt x="630" y="104"/>
                  </a:lnTo>
                  <a:lnTo>
                    <a:pt x="621" y="110"/>
                  </a:lnTo>
                  <a:lnTo>
                    <a:pt x="613" y="117"/>
                  </a:lnTo>
                  <a:lnTo>
                    <a:pt x="608" y="123"/>
                  </a:lnTo>
                  <a:lnTo>
                    <a:pt x="606" y="128"/>
                  </a:lnTo>
                  <a:lnTo>
                    <a:pt x="603" y="134"/>
                  </a:lnTo>
                  <a:lnTo>
                    <a:pt x="600" y="141"/>
                  </a:lnTo>
                  <a:lnTo>
                    <a:pt x="597" y="156"/>
                  </a:lnTo>
                  <a:lnTo>
                    <a:pt x="595" y="173"/>
                  </a:lnTo>
                  <a:close/>
                  <a:moveTo>
                    <a:pt x="897" y="269"/>
                  </a:moveTo>
                  <a:lnTo>
                    <a:pt x="897" y="245"/>
                  </a:lnTo>
                  <a:lnTo>
                    <a:pt x="892" y="252"/>
                  </a:lnTo>
                  <a:lnTo>
                    <a:pt x="887" y="258"/>
                  </a:lnTo>
                  <a:lnTo>
                    <a:pt x="881" y="262"/>
                  </a:lnTo>
                  <a:lnTo>
                    <a:pt x="874" y="267"/>
                  </a:lnTo>
                  <a:lnTo>
                    <a:pt x="867" y="269"/>
                  </a:lnTo>
                  <a:lnTo>
                    <a:pt x="859" y="272"/>
                  </a:lnTo>
                  <a:lnTo>
                    <a:pt x="851" y="274"/>
                  </a:lnTo>
                  <a:lnTo>
                    <a:pt x="842" y="274"/>
                  </a:lnTo>
                  <a:lnTo>
                    <a:pt x="830" y="274"/>
                  </a:lnTo>
                  <a:lnTo>
                    <a:pt x="820" y="271"/>
                  </a:lnTo>
                  <a:lnTo>
                    <a:pt x="810" y="267"/>
                  </a:lnTo>
                  <a:lnTo>
                    <a:pt x="800" y="261"/>
                  </a:lnTo>
                  <a:lnTo>
                    <a:pt x="790" y="255"/>
                  </a:lnTo>
                  <a:lnTo>
                    <a:pt x="783" y="246"/>
                  </a:lnTo>
                  <a:lnTo>
                    <a:pt x="776" y="236"/>
                  </a:lnTo>
                  <a:lnTo>
                    <a:pt x="770" y="226"/>
                  </a:lnTo>
                  <a:lnTo>
                    <a:pt x="766" y="213"/>
                  </a:lnTo>
                  <a:lnTo>
                    <a:pt x="761" y="202"/>
                  </a:lnTo>
                  <a:lnTo>
                    <a:pt x="760" y="187"/>
                  </a:lnTo>
                  <a:lnTo>
                    <a:pt x="758" y="173"/>
                  </a:lnTo>
                  <a:lnTo>
                    <a:pt x="760" y="159"/>
                  </a:lnTo>
                  <a:lnTo>
                    <a:pt x="761" y="146"/>
                  </a:lnTo>
                  <a:lnTo>
                    <a:pt x="764" y="133"/>
                  </a:lnTo>
                  <a:lnTo>
                    <a:pt x="768" y="121"/>
                  </a:lnTo>
                  <a:lnTo>
                    <a:pt x="774" y="110"/>
                  </a:lnTo>
                  <a:lnTo>
                    <a:pt x="781" y="100"/>
                  </a:lnTo>
                  <a:lnTo>
                    <a:pt x="789" y="91"/>
                  </a:lnTo>
                  <a:lnTo>
                    <a:pt x="797" y="84"/>
                  </a:lnTo>
                  <a:lnTo>
                    <a:pt x="807" y="79"/>
                  </a:lnTo>
                  <a:lnTo>
                    <a:pt x="819" y="75"/>
                  </a:lnTo>
                  <a:lnTo>
                    <a:pt x="829" y="72"/>
                  </a:lnTo>
                  <a:lnTo>
                    <a:pt x="841" y="72"/>
                  </a:lnTo>
                  <a:lnTo>
                    <a:pt x="849" y="72"/>
                  </a:lnTo>
                  <a:lnTo>
                    <a:pt x="858" y="74"/>
                  </a:lnTo>
                  <a:lnTo>
                    <a:pt x="865" y="77"/>
                  </a:lnTo>
                  <a:lnTo>
                    <a:pt x="872" y="79"/>
                  </a:lnTo>
                  <a:lnTo>
                    <a:pt x="879" y="84"/>
                  </a:lnTo>
                  <a:lnTo>
                    <a:pt x="885" y="88"/>
                  </a:lnTo>
                  <a:lnTo>
                    <a:pt x="890" y="92"/>
                  </a:lnTo>
                  <a:lnTo>
                    <a:pt x="894" y="98"/>
                  </a:lnTo>
                  <a:lnTo>
                    <a:pt x="894" y="2"/>
                  </a:lnTo>
                  <a:lnTo>
                    <a:pt x="927" y="2"/>
                  </a:lnTo>
                  <a:lnTo>
                    <a:pt x="927" y="269"/>
                  </a:lnTo>
                  <a:lnTo>
                    <a:pt x="897" y="269"/>
                  </a:lnTo>
                  <a:close/>
                  <a:moveTo>
                    <a:pt x="793" y="173"/>
                  </a:moveTo>
                  <a:lnTo>
                    <a:pt x="793" y="190"/>
                  </a:lnTo>
                  <a:lnTo>
                    <a:pt x="797" y="206"/>
                  </a:lnTo>
                  <a:lnTo>
                    <a:pt x="802" y="219"/>
                  </a:lnTo>
                  <a:lnTo>
                    <a:pt x="809" y="229"/>
                  </a:lnTo>
                  <a:lnTo>
                    <a:pt x="816" y="236"/>
                  </a:lnTo>
                  <a:lnTo>
                    <a:pt x="826" y="242"/>
                  </a:lnTo>
                  <a:lnTo>
                    <a:pt x="835" y="246"/>
                  </a:lnTo>
                  <a:lnTo>
                    <a:pt x="846" y="248"/>
                  </a:lnTo>
                  <a:lnTo>
                    <a:pt x="856" y="246"/>
                  </a:lnTo>
                  <a:lnTo>
                    <a:pt x="865" y="244"/>
                  </a:lnTo>
                  <a:lnTo>
                    <a:pt x="875" y="238"/>
                  </a:lnTo>
                  <a:lnTo>
                    <a:pt x="882" y="229"/>
                  </a:lnTo>
                  <a:lnTo>
                    <a:pt x="890" y="219"/>
                  </a:lnTo>
                  <a:lnTo>
                    <a:pt x="894" y="208"/>
                  </a:lnTo>
                  <a:lnTo>
                    <a:pt x="897" y="193"/>
                  </a:lnTo>
                  <a:lnTo>
                    <a:pt x="898" y="176"/>
                  </a:lnTo>
                  <a:lnTo>
                    <a:pt x="897" y="157"/>
                  </a:lnTo>
                  <a:lnTo>
                    <a:pt x="894" y="141"/>
                  </a:lnTo>
                  <a:lnTo>
                    <a:pt x="891" y="134"/>
                  </a:lnTo>
                  <a:lnTo>
                    <a:pt x="890" y="128"/>
                  </a:lnTo>
                  <a:lnTo>
                    <a:pt x="885" y="123"/>
                  </a:lnTo>
                  <a:lnTo>
                    <a:pt x="882" y="118"/>
                  </a:lnTo>
                  <a:lnTo>
                    <a:pt x="874" y="110"/>
                  </a:lnTo>
                  <a:lnTo>
                    <a:pt x="865" y="104"/>
                  </a:lnTo>
                  <a:lnTo>
                    <a:pt x="855" y="101"/>
                  </a:lnTo>
                  <a:lnTo>
                    <a:pt x="845" y="100"/>
                  </a:lnTo>
                  <a:lnTo>
                    <a:pt x="833" y="100"/>
                  </a:lnTo>
                  <a:lnTo>
                    <a:pt x="825" y="104"/>
                  </a:lnTo>
                  <a:lnTo>
                    <a:pt x="815" y="110"/>
                  </a:lnTo>
                  <a:lnTo>
                    <a:pt x="807" y="117"/>
                  </a:lnTo>
                  <a:lnTo>
                    <a:pt x="802" y="127"/>
                  </a:lnTo>
                  <a:lnTo>
                    <a:pt x="796" y="140"/>
                  </a:lnTo>
                  <a:lnTo>
                    <a:pt x="793" y="156"/>
                  </a:lnTo>
                  <a:lnTo>
                    <a:pt x="793" y="173"/>
                  </a:lnTo>
                  <a:close/>
                  <a:moveTo>
                    <a:pt x="969" y="269"/>
                  </a:moveTo>
                  <a:lnTo>
                    <a:pt x="969" y="77"/>
                  </a:lnTo>
                  <a:lnTo>
                    <a:pt x="998" y="77"/>
                  </a:lnTo>
                  <a:lnTo>
                    <a:pt x="998" y="104"/>
                  </a:lnTo>
                  <a:lnTo>
                    <a:pt x="1003" y="97"/>
                  </a:lnTo>
                  <a:lnTo>
                    <a:pt x="1009" y="89"/>
                  </a:lnTo>
                  <a:lnTo>
                    <a:pt x="1016" y="84"/>
                  </a:lnTo>
                  <a:lnTo>
                    <a:pt x="1024" y="79"/>
                  </a:lnTo>
                  <a:lnTo>
                    <a:pt x="1032" y="77"/>
                  </a:lnTo>
                  <a:lnTo>
                    <a:pt x="1041" y="74"/>
                  </a:lnTo>
                  <a:lnTo>
                    <a:pt x="1050" y="72"/>
                  </a:lnTo>
                  <a:lnTo>
                    <a:pt x="1060" y="72"/>
                  </a:lnTo>
                  <a:lnTo>
                    <a:pt x="1068" y="72"/>
                  </a:lnTo>
                  <a:lnTo>
                    <a:pt x="1077" y="74"/>
                  </a:lnTo>
                  <a:lnTo>
                    <a:pt x="1084" y="75"/>
                  </a:lnTo>
                  <a:lnTo>
                    <a:pt x="1091" y="78"/>
                  </a:lnTo>
                  <a:lnTo>
                    <a:pt x="1099" y="81"/>
                  </a:lnTo>
                  <a:lnTo>
                    <a:pt x="1104" y="85"/>
                  </a:lnTo>
                  <a:lnTo>
                    <a:pt x="1110" y="89"/>
                  </a:lnTo>
                  <a:lnTo>
                    <a:pt x="1113" y="95"/>
                  </a:lnTo>
                  <a:lnTo>
                    <a:pt x="1120" y="105"/>
                  </a:lnTo>
                  <a:lnTo>
                    <a:pt x="1125" y="118"/>
                  </a:lnTo>
                  <a:lnTo>
                    <a:pt x="1126" y="131"/>
                  </a:lnTo>
                  <a:lnTo>
                    <a:pt x="1126" y="151"/>
                  </a:lnTo>
                  <a:lnTo>
                    <a:pt x="1126" y="269"/>
                  </a:lnTo>
                  <a:lnTo>
                    <a:pt x="1093" y="269"/>
                  </a:lnTo>
                  <a:lnTo>
                    <a:pt x="1093" y="153"/>
                  </a:lnTo>
                  <a:lnTo>
                    <a:pt x="1091" y="134"/>
                  </a:lnTo>
                  <a:lnTo>
                    <a:pt x="1089" y="123"/>
                  </a:lnTo>
                  <a:lnTo>
                    <a:pt x="1087" y="117"/>
                  </a:lnTo>
                  <a:lnTo>
                    <a:pt x="1084" y="112"/>
                  </a:lnTo>
                  <a:lnTo>
                    <a:pt x="1080" y="110"/>
                  </a:lnTo>
                  <a:lnTo>
                    <a:pt x="1076" y="107"/>
                  </a:lnTo>
                  <a:lnTo>
                    <a:pt x="1070" y="104"/>
                  </a:lnTo>
                  <a:lnTo>
                    <a:pt x="1065" y="102"/>
                  </a:lnTo>
                  <a:lnTo>
                    <a:pt x="1058" y="101"/>
                  </a:lnTo>
                  <a:lnTo>
                    <a:pt x="1053" y="100"/>
                  </a:lnTo>
                  <a:lnTo>
                    <a:pt x="1042" y="101"/>
                  </a:lnTo>
                  <a:lnTo>
                    <a:pt x="1032" y="104"/>
                  </a:lnTo>
                  <a:lnTo>
                    <a:pt x="1024" y="108"/>
                  </a:lnTo>
                  <a:lnTo>
                    <a:pt x="1016" y="114"/>
                  </a:lnTo>
                  <a:lnTo>
                    <a:pt x="1012" y="117"/>
                  </a:lnTo>
                  <a:lnTo>
                    <a:pt x="1009" y="121"/>
                  </a:lnTo>
                  <a:lnTo>
                    <a:pt x="1006" y="127"/>
                  </a:lnTo>
                  <a:lnTo>
                    <a:pt x="1005" y="133"/>
                  </a:lnTo>
                  <a:lnTo>
                    <a:pt x="1002" y="147"/>
                  </a:lnTo>
                  <a:lnTo>
                    <a:pt x="1001" y="164"/>
                  </a:lnTo>
                  <a:lnTo>
                    <a:pt x="1001" y="269"/>
                  </a:lnTo>
                  <a:lnTo>
                    <a:pt x="969" y="269"/>
                  </a:lnTo>
                  <a:close/>
                  <a:moveTo>
                    <a:pt x="1176" y="269"/>
                  </a:moveTo>
                  <a:lnTo>
                    <a:pt x="1176" y="77"/>
                  </a:lnTo>
                  <a:lnTo>
                    <a:pt x="1210" y="77"/>
                  </a:lnTo>
                  <a:lnTo>
                    <a:pt x="1210" y="269"/>
                  </a:lnTo>
                  <a:lnTo>
                    <a:pt x="1176" y="269"/>
                  </a:lnTo>
                  <a:close/>
                  <a:moveTo>
                    <a:pt x="1166" y="52"/>
                  </a:moveTo>
                  <a:lnTo>
                    <a:pt x="1189" y="0"/>
                  </a:lnTo>
                  <a:lnTo>
                    <a:pt x="1233" y="0"/>
                  </a:lnTo>
                  <a:lnTo>
                    <a:pt x="1192" y="52"/>
                  </a:lnTo>
                  <a:lnTo>
                    <a:pt x="1166" y="52"/>
                  </a:lnTo>
                  <a:close/>
                  <a:moveTo>
                    <a:pt x="1352" y="344"/>
                  </a:moveTo>
                  <a:lnTo>
                    <a:pt x="1352" y="77"/>
                  </a:lnTo>
                  <a:lnTo>
                    <a:pt x="1383" y="77"/>
                  </a:lnTo>
                  <a:lnTo>
                    <a:pt x="1383" y="101"/>
                  </a:lnTo>
                  <a:lnTo>
                    <a:pt x="1387" y="95"/>
                  </a:lnTo>
                  <a:lnTo>
                    <a:pt x="1393" y="88"/>
                  </a:lnTo>
                  <a:lnTo>
                    <a:pt x="1400" y="84"/>
                  </a:lnTo>
                  <a:lnTo>
                    <a:pt x="1406" y="79"/>
                  </a:lnTo>
                  <a:lnTo>
                    <a:pt x="1413" y="77"/>
                  </a:lnTo>
                  <a:lnTo>
                    <a:pt x="1422" y="74"/>
                  </a:lnTo>
                  <a:lnTo>
                    <a:pt x="1429" y="72"/>
                  </a:lnTo>
                  <a:lnTo>
                    <a:pt x="1439" y="72"/>
                  </a:lnTo>
                  <a:lnTo>
                    <a:pt x="1450" y="72"/>
                  </a:lnTo>
                  <a:lnTo>
                    <a:pt x="1462" y="75"/>
                  </a:lnTo>
                  <a:lnTo>
                    <a:pt x="1472" y="79"/>
                  </a:lnTo>
                  <a:lnTo>
                    <a:pt x="1482" y="85"/>
                  </a:lnTo>
                  <a:lnTo>
                    <a:pt x="1491" y="92"/>
                  </a:lnTo>
                  <a:lnTo>
                    <a:pt x="1499" y="100"/>
                  </a:lnTo>
                  <a:lnTo>
                    <a:pt x="1505" y="110"/>
                  </a:lnTo>
                  <a:lnTo>
                    <a:pt x="1511" y="121"/>
                  </a:lnTo>
                  <a:lnTo>
                    <a:pt x="1515" y="133"/>
                  </a:lnTo>
                  <a:lnTo>
                    <a:pt x="1518" y="146"/>
                  </a:lnTo>
                  <a:lnTo>
                    <a:pt x="1520" y="159"/>
                  </a:lnTo>
                  <a:lnTo>
                    <a:pt x="1521" y="172"/>
                  </a:lnTo>
                  <a:lnTo>
                    <a:pt x="1520" y="186"/>
                  </a:lnTo>
                  <a:lnTo>
                    <a:pt x="1518" y="200"/>
                  </a:lnTo>
                  <a:lnTo>
                    <a:pt x="1515" y="213"/>
                  </a:lnTo>
                  <a:lnTo>
                    <a:pt x="1510" y="225"/>
                  </a:lnTo>
                  <a:lnTo>
                    <a:pt x="1504" y="236"/>
                  </a:lnTo>
                  <a:lnTo>
                    <a:pt x="1497" y="246"/>
                  </a:lnTo>
                  <a:lnTo>
                    <a:pt x="1488" y="255"/>
                  </a:lnTo>
                  <a:lnTo>
                    <a:pt x="1479" y="261"/>
                  </a:lnTo>
                  <a:lnTo>
                    <a:pt x="1469" y="267"/>
                  </a:lnTo>
                  <a:lnTo>
                    <a:pt x="1458" y="271"/>
                  </a:lnTo>
                  <a:lnTo>
                    <a:pt x="1448" y="274"/>
                  </a:lnTo>
                  <a:lnTo>
                    <a:pt x="1436" y="274"/>
                  </a:lnTo>
                  <a:lnTo>
                    <a:pt x="1429" y="274"/>
                  </a:lnTo>
                  <a:lnTo>
                    <a:pt x="1420" y="272"/>
                  </a:lnTo>
                  <a:lnTo>
                    <a:pt x="1413" y="271"/>
                  </a:lnTo>
                  <a:lnTo>
                    <a:pt x="1407" y="267"/>
                  </a:lnTo>
                  <a:lnTo>
                    <a:pt x="1400" y="264"/>
                  </a:lnTo>
                  <a:lnTo>
                    <a:pt x="1394" y="259"/>
                  </a:lnTo>
                  <a:lnTo>
                    <a:pt x="1390" y="255"/>
                  </a:lnTo>
                  <a:lnTo>
                    <a:pt x="1386" y="249"/>
                  </a:lnTo>
                  <a:lnTo>
                    <a:pt x="1386" y="344"/>
                  </a:lnTo>
                  <a:lnTo>
                    <a:pt x="1352" y="344"/>
                  </a:lnTo>
                  <a:close/>
                  <a:moveTo>
                    <a:pt x="1383" y="174"/>
                  </a:moveTo>
                  <a:lnTo>
                    <a:pt x="1383" y="192"/>
                  </a:lnTo>
                  <a:lnTo>
                    <a:pt x="1386" y="206"/>
                  </a:lnTo>
                  <a:lnTo>
                    <a:pt x="1391" y="219"/>
                  </a:lnTo>
                  <a:lnTo>
                    <a:pt x="1397" y="229"/>
                  </a:lnTo>
                  <a:lnTo>
                    <a:pt x="1406" y="238"/>
                  </a:lnTo>
                  <a:lnTo>
                    <a:pt x="1414" y="242"/>
                  </a:lnTo>
                  <a:lnTo>
                    <a:pt x="1423" y="246"/>
                  </a:lnTo>
                  <a:lnTo>
                    <a:pt x="1435" y="248"/>
                  </a:lnTo>
                  <a:lnTo>
                    <a:pt x="1445" y="246"/>
                  </a:lnTo>
                  <a:lnTo>
                    <a:pt x="1455" y="242"/>
                  </a:lnTo>
                  <a:lnTo>
                    <a:pt x="1463" y="236"/>
                  </a:lnTo>
                  <a:lnTo>
                    <a:pt x="1472" y="229"/>
                  </a:lnTo>
                  <a:lnTo>
                    <a:pt x="1478" y="218"/>
                  </a:lnTo>
                  <a:lnTo>
                    <a:pt x="1484" y="205"/>
                  </a:lnTo>
                  <a:lnTo>
                    <a:pt x="1486" y="190"/>
                  </a:lnTo>
                  <a:lnTo>
                    <a:pt x="1486" y="172"/>
                  </a:lnTo>
                  <a:lnTo>
                    <a:pt x="1486" y="154"/>
                  </a:lnTo>
                  <a:lnTo>
                    <a:pt x="1484" y="138"/>
                  </a:lnTo>
                  <a:lnTo>
                    <a:pt x="1478" y="127"/>
                  </a:lnTo>
                  <a:lnTo>
                    <a:pt x="1472" y="115"/>
                  </a:lnTo>
                  <a:lnTo>
                    <a:pt x="1463" y="108"/>
                  </a:lnTo>
                  <a:lnTo>
                    <a:pt x="1455" y="102"/>
                  </a:lnTo>
                  <a:lnTo>
                    <a:pt x="1446" y="98"/>
                  </a:lnTo>
                  <a:lnTo>
                    <a:pt x="1436" y="98"/>
                  </a:lnTo>
                  <a:lnTo>
                    <a:pt x="1426" y="100"/>
                  </a:lnTo>
                  <a:lnTo>
                    <a:pt x="1416" y="102"/>
                  </a:lnTo>
                  <a:lnTo>
                    <a:pt x="1407" y="108"/>
                  </a:lnTo>
                  <a:lnTo>
                    <a:pt x="1399" y="117"/>
                  </a:lnTo>
                  <a:lnTo>
                    <a:pt x="1391" y="128"/>
                  </a:lnTo>
                  <a:lnTo>
                    <a:pt x="1386" y="141"/>
                  </a:lnTo>
                  <a:lnTo>
                    <a:pt x="1383" y="157"/>
                  </a:lnTo>
                  <a:lnTo>
                    <a:pt x="1383" y="174"/>
                  </a:lnTo>
                  <a:close/>
                  <a:moveTo>
                    <a:pt x="1681" y="208"/>
                  </a:moveTo>
                  <a:lnTo>
                    <a:pt x="1716" y="212"/>
                  </a:lnTo>
                  <a:lnTo>
                    <a:pt x="1711" y="226"/>
                  </a:lnTo>
                  <a:lnTo>
                    <a:pt x="1704" y="238"/>
                  </a:lnTo>
                  <a:lnTo>
                    <a:pt x="1695" y="249"/>
                  </a:lnTo>
                  <a:lnTo>
                    <a:pt x="1685" y="258"/>
                  </a:lnTo>
                  <a:lnTo>
                    <a:pt x="1674" y="265"/>
                  </a:lnTo>
                  <a:lnTo>
                    <a:pt x="1661" y="269"/>
                  </a:lnTo>
                  <a:lnTo>
                    <a:pt x="1646" y="274"/>
                  </a:lnTo>
                  <a:lnTo>
                    <a:pt x="1631" y="274"/>
                  </a:lnTo>
                  <a:lnTo>
                    <a:pt x="1621" y="274"/>
                  </a:lnTo>
                  <a:lnTo>
                    <a:pt x="1610" y="272"/>
                  </a:lnTo>
                  <a:lnTo>
                    <a:pt x="1600" y="271"/>
                  </a:lnTo>
                  <a:lnTo>
                    <a:pt x="1592" y="268"/>
                  </a:lnTo>
                  <a:lnTo>
                    <a:pt x="1584" y="264"/>
                  </a:lnTo>
                  <a:lnTo>
                    <a:pt x="1577" y="259"/>
                  </a:lnTo>
                  <a:lnTo>
                    <a:pt x="1570" y="254"/>
                  </a:lnTo>
                  <a:lnTo>
                    <a:pt x="1563" y="248"/>
                  </a:lnTo>
                  <a:lnTo>
                    <a:pt x="1557" y="241"/>
                  </a:lnTo>
                  <a:lnTo>
                    <a:pt x="1553" y="233"/>
                  </a:lnTo>
                  <a:lnTo>
                    <a:pt x="1548" y="225"/>
                  </a:lnTo>
                  <a:lnTo>
                    <a:pt x="1544" y="216"/>
                  </a:lnTo>
                  <a:lnTo>
                    <a:pt x="1541" y="208"/>
                  </a:lnTo>
                  <a:lnTo>
                    <a:pt x="1540" y="197"/>
                  </a:lnTo>
                  <a:lnTo>
                    <a:pt x="1538" y="186"/>
                  </a:lnTo>
                  <a:lnTo>
                    <a:pt x="1538" y="174"/>
                  </a:lnTo>
                  <a:lnTo>
                    <a:pt x="1538" y="163"/>
                  </a:lnTo>
                  <a:lnTo>
                    <a:pt x="1540" y="151"/>
                  </a:lnTo>
                  <a:lnTo>
                    <a:pt x="1541" y="141"/>
                  </a:lnTo>
                  <a:lnTo>
                    <a:pt x="1544" y="131"/>
                  </a:lnTo>
                  <a:lnTo>
                    <a:pt x="1548" y="123"/>
                  </a:lnTo>
                  <a:lnTo>
                    <a:pt x="1553" y="114"/>
                  </a:lnTo>
                  <a:lnTo>
                    <a:pt x="1557" y="105"/>
                  </a:lnTo>
                  <a:lnTo>
                    <a:pt x="1563" y="98"/>
                  </a:lnTo>
                  <a:lnTo>
                    <a:pt x="1570" y="92"/>
                  </a:lnTo>
                  <a:lnTo>
                    <a:pt x="1577" y="87"/>
                  </a:lnTo>
                  <a:lnTo>
                    <a:pt x="1584" y="82"/>
                  </a:lnTo>
                  <a:lnTo>
                    <a:pt x="1592" y="78"/>
                  </a:lnTo>
                  <a:lnTo>
                    <a:pt x="1600" y="75"/>
                  </a:lnTo>
                  <a:lnTo>
                    <a:pt x="1609" y="74"/>
                  </a:lnTo>
                  <a:lnTo>
                    <a:pt x="1619" y="72"/>
                  </a:lnTo>
                  <a:lnTo>
                    <a:pt x="1629" y="72"/>
                  </a:lnTo>
                  <a:lnTo>
                    <a:pt x="1638" y="72"/>
                  </a:lnTo>
                  <a:lnTo>
                    <a:pt x="1646" y="74"/>
                  </a:lnTo>
                  <a:lnTo>
                    <a:pt x="1655" y="75"/>
                  </a:lnTo>
                  <a:lnTo>
                    <a:pt x="1664" y="78"/>
                  </a:lnTo>
                  <a:lnTo>
                    <a:pt x="1671" y="82"/>
                  </a:lnTo>
                  <a:lnTo>
                    <a:pt x="1678" y="87"/>
                  </a:lnTo>
                  <a:lnTo>
                    <a:pt x="1685" y="92"/>
                  </a:lnTo>
                  <a:lnTo>
                    <a:pt x="1693" y="98"/>
                  </a:lnTo>
                  <a:lnTo>
                    <a:pt x="1698" y="105"/>
                  </a:lnTo>
                  <a:lnTo>
                    <a:pt x="1703" y="112"/>
                  </a:lnTo>
                  <a:lnTo>
                    <a:pt x="1707" y="121"/>
                  </a:lnTo>
                  <a:lnTo>
                    <a:pt x="1710" y="130"/>
                  </a:lnTo>
                  <a:lnTo>
                    <a:pt x="1713" y="140"/>
                  </a:lnTo>
                  <a:lnTo>
                    <a:pt x="1716" y="150"/>
                  </a:lnTo>
                  <a:lnTo>
                    <a:pt x="1716" y="161"/>
                  </a:lnTo>
                  <a:lnTo>
                    <a:pt x="1717" y="173"/>
                  </a:lnTo>
                  <a:lnTo>
                    <a:pt x="1717" y="176"/>
                  </a:lnTo>
                  <a:lnTo>
                    <a:pt x="1717" y="182"/>
                  </a:lnTo>
                  <a:lnTo>
                    <a:pt x="1572" y="182"/>
                  </a:lnTo>
                  <a:lnTo>
                    <a:pt x="1573" y="196"/>
                  </a:lnTo>
                  <a:lnTo>
                    <a:pt x="1577" y="209"/>
                  </a:lnTo>
                  <a:lnTo>
                    <a:pt x="1583" y="220"/>
                  </a:lnTo>
                  <a:lnTo>
                    <a:pt x="1590" y="231"/>
                  </a:lnTo>
                  <a:lnTo>
                    <a:pt x="1599" y="238"/>
                  </a:lnTo>
                  <a:lnTo>
                    <a:pt x="1608" y="244"/>
                  </a:lnTo>
                  <a:lnTo>
                    <a:pt x="1619" y="246"/>
                  </a:lnTo>
                  <a:lnTo>
                    <a:pt x="1631" y="248"/>
                  </a:lnTo>
                  <a:lnTo>
                    <a:pt x="1639" y="246"/>
                  </a:lnTo>
                  <a:lnTo>
                    <a:pt x="1646" y="245"/>
                  </a:lnTo>
                  <a:lnTo>
                    <a:pt x="1655" y="242"/>
                  </a:lnTo>
                  <a:lnTo>
                    <a:pt x="1661" y="238"/>
                  </a:lnTo>
                  <a:lnTo>
                    <a:pt x="1667" y="232"/>
                  </a:lnTo>
                  <a:lnTo>
                    <a:pt x="1672" y="225"/>
                  </a:lnTo>
                  <a:lnTo>
                    <a:pt x="1677" y="218"/>
                  </a:lnTo>
                  <a:lnTo>
                    <a:pt x="1681" y="208"/>
                  </a:lnTo>
                  <a:close/>
                  <a:moveTo>
                    <a:pt x="1574" y="154"/>
                  </a:moveTo>
                  <a:lnTo>
                    <a:pt x="1683" y="154"/>
                  </a:lnTo>
                  <a:lnTo>
                    <a:pt x="1680" y="143"/>
                  </a:lnTo>
                  <a:lnTo>
                    <a:pt x="1678" y="133"/>
                  </a:lnTo>
                  <a:lnTo>
                    <a:pt x="1674" y="124"/>
                  </a:lnTo>
                  <a:lnTo>
                    <a:pt x="1670" y="118"/>
                  </a:lnTo>
                  <a:lnTo>
                    <a:pt x="1661" y="110"/>
                  </a:lnTo>
                  <a:lnTo>
                    <a:pt x="1651" y="104"/>
                  </a:lnTo>
                  <a:lnTo>
                    <a:pt x="1641" y="100"/>
                  </a:lnTo>
                  <a:lnTo>
                    <a:pt x="1629" y="98"/>
                  </a:lnTo>
                  <a:lnTo>
                    <a:pt x="1618" y="100"/>
                  </a:lnTo>
                  <a:lnTo>
                    <a:pt x="1608" y="102"/>
                  </a:lnTo>
                  <a:lnTo>
                    <a:pt x="1599" y="107"/>
                  </a:lnTo>
                  <a:lnTo>
                    <a:pt x="1590" y="114"/>
                  </a:lnTo>
                  <a:lnTo>
                    <a:pt x="1584" y="123"/>
                  </a:lnTo>
                  <a:lnTo>
                    <a:pt x="1579" y="131"/>
                  </a:lnTo>
                  <a:lnTo>
                    <a:pt x="1576" y="143"/>
                  </a:lnTo>
                  <a:lnTo>
                    <a:pt x="1574" y="154"/>
                  </a:lnTo>
                  <a:close/>
                  <a:moveTo>
                    <a:pt x="1871" y="269"/>
                  </a:moveTo>
                  <a:lnTo>
                    <a:pt x="1871" y="245"/>
                  </a:lnTo>
                  <a:lnTo>
                    <a:pt x="1866" y="252"/>
                  </a:lnTo>
                  <a:lnTo>
                    <a:pt x="1861" y="258"/>
                  </a:lnTo>
                  <a:lnTo>
                    <a:pt x="1856" y="262"/>
                  </a:lnTo>
                  <a:lnTo>
                    <a:pt x="1848" y="267"/>
                  </a:lnTo>
                  <a:lnTo>
                    <a:pt x="1841" y="269"/>
                  </a:lnTo>
                  <a:lnTo>
                    <a:pt x="1834" y="272"/>
                  </a:lnTo>
                  <a:lnTo>
                    <a:pt x="1825" y="274"/>
                  </a:lnTo>
                  <a:lnTo>
                    <a:pt x="1817" y="274"/>
                  </a:lnTo>
                  <a:lnTo>
                    <a:pt x="1805" y="274"/>
                  </a:lnTo>
                  <a:lnTo>
                    <a:pt x="1795" y="271"/>
                  </a:lnTo>
                  <a:lnTo>
                    <a:pt x="1785" y="267"/>
                  </a:lnTo>
                  <a:lnTo>
                    <a:pt x="1775" y="261"/>
                  </a:lnTo>
                  <a:lnTo>
                    <a:pt x="1765" y="255"/>
                  </a:lnTo>
                  <a:lnTo>
                    <a:pt x="1757" y="246"/>
                  </a:lnTo>
                  <a:lnTo>
                    <a:pt x="1750" y="236"/>
                  </a:lnTo>
                  <a:lnTo>
                    <a:pt x="1745" y="226"/>
                  </a:lnTo>
                  <a:lnTo>
                    <a:pt x="1739" y="213"/>
                  </a:lnTo>
                  <a:lnTo>
                    <a:pt x="1736" y="202"/>
                  </a:lnTo>
                  <a:lnTo>
                    <a:pt x="1734" y="187"/>
                  </a:lnTo>
                  <a:lnTo>
                    <a:pt x="1733" y="173"/>
                  </a:lnTo>
                  <a:lnTo>
                    <a:pt x="1734" y="159"/>
                  </a:lnTo>
                  <a:lnTo>
                    <a:pt x="1736" y="146"/>
                  </a:lnTo>
                  <a:lnTo>
                    <a:pt x="1739" y="133"/>
                  </a:lnTo>
                  <a:lnTo>
                    <a:pt x="1743" y="121"/>
                  </a:lnTo>
                  <a:lnTo>
                    <a:pt x="1749" y="110"/>
                  </a:lnTo>
                  <a:lnTo>
                    <a:pt x="1755" y="100"/>
                  </a:lnTo>
                  <a:lnTo>
                    <a:pt x="1763" y="91"/>
                  </a:lnTo>
                  <a:lnTo>
                    <a:pt x="1772" y="84"/>
                  </a:lnTo>
                  <a:lnTo>
                    <a:pt x="1782" y="79"/>
                  </a:lnTo>
                  <a:lnTo>
                    <a:pt x="1792" y="75"/>
                  </a:lnTo>
                  <a:lnTo>
                    <a:pt x="1804" y="72"/>
                  </a:lnTo>
                  <a:lnTo>
                    <a:pt x="1815" y="72"/>
                  </a:lnTo>
                  <a:lnTo>
                    <a:pt x="1824" y="72"/>
                  </a:lnTo>
                  <a:lnTo>
                    <a:pt x="1832" y="74"/>
                  </a:lnTo>
                  <a:lnTo>
                    <a:pt x="1840" y="77"/>
                  </a:lnTo>
                  <a:lnTo>
                    <a:pt x="1847" y="79"/>
                  </a:lnTo>
                  <a:lnTo>
                    <a:pt x="1853" y="84"/>
                  </a:lnTo>
                  <a:lnTo>
                    <a:pt x="1858" y="88"/>
                  </a:lnTo>
                  <a:lnTo>
                    <a:pt x="1864" y="92"/>
                  </a:lnTo>
                  <a:lnTo>
                    <a:pt x="1868" y="98"/>
                  </a:lnTo>
                  <a:lnTo>
                    <a:pt x="1868" y="2"/>
                  </a:lnTo>
                  <a:lnTo>
                    <a:pt x="1902" y="2"/>
                  </a:lnTo>
                  <a:lnTo>
                    <a:pt x="1902" y="269"/>
                  </a:lnTo>
                  <a:lnTo>
                    <a:pt x="1871" y="269"/>
                  </a:lnTo>
                  <a:close/>
                  <a:moveTo>
                    <a:pt x="1768" y="173"/>
                  </a:moveTo>
                  <a:lnTo>
                    <a:pt x="1768" y="190"/>
                  </a:lnTo>
                  <a:lnTo>
                    <a:pt x="1770" y="206"/>
                  </a:lnTo>
                  <a:lnTo>
                    <a:pt x="1776" y="219"/>
                  </a:lnTo>
                  <a:lnTo>
                    <a:pt x="1783" y="229"/>
                  </a:lnTo>
                  <a:lnTo>
                    <a:pt x="1791" y="236"/>
                  </a:lnTo>
                  <a:lnTo>
                    <a:pt x="1801" y="242"/>
                  </a:lnTo>
                  <a:lnTo>
                    <a:pt x="1809" y="246"/>
                  </a:lnTo>
                  <a:lnTo>
                    <a:pt x="1819" y="248"/>
                  </a:lnTo>
                  <a:lnTo>
                    <a:pt x="1831" y="246"/>
                  </a:lnTo>
                  <a:lnTo>
                    <a:pt x="1840" y="244"/>
                  </a:lnTo>
                  <a:lnTo>
                    <a:pt x="1848" y="238"/>
                  </a:lnTo>
                  <a:lnTo>
                    <a:pt x="1857" y="229"/>
                  </a:lnTo>
                  <a:lnTo>
                    <a:pt x="1864" y="219"/>
                  </a:lnTo>
                  <a:lnTo>
                    <a:pt x="1868" y="208"/>
                  </a:lnTo>
                  <a:lnTo>
                    <a:pt x="1871" y="193"/>
                  </a:lnTo>
                  <a:lnTo>
                    <a:pt x="1871" y="176"/>
                  </a:lnTo>
                  <a:lnTo>
                    <a:pt x="1871" y="157"/>
                  </a:lnTo>
                  <a:lnTo>
                    <a:pt x="1868" y="141"/>
                  </a:lnTo>
                  <a:lnTo>
                    <a:pt x="1866" y="134"/>
                  </a:lnTo>
                  <a:lnTo>
                    <a:pt x="1863" y="128"/>
                  </a:lnTo>
                  <a:lnTo>
                    <a:pt x="1860" y="123"/>
                  </a:lnTo>
                  <a:lnTo>
                    <a:pt x="1857" y="118"/>
                  </a:lnTo>
                  <a:lnTo>
                    <a:pt x="1848" y="110"/>
                  </a:lnTo>
                  <a:lnTo>
                    <a:pt x="1840" y="104"/>
                  </a:lnTo>
                  <a:lnTo>
                    <a:pt x="1830" y="101"/>
                  </a:lnTo>
                  <a:lnTo>
                    <a:pt x="1818" y="100"/>
                  </a:lnTo>
                  <a:lnTo>
                    <a:pt x="1808" y="100"/>
                  </a:lnTo>
                  <a:lnTo>
                    <a:pt x="1798" y="104"/>
                  </a:lnTo>
                  <a:lnTo>
                    <a:pt x="1789" y="110"/>
                  </a:lnTo>
                  <a:lnTo>
                    <a:pt x="1782" y="117"/>
                  </a:lnTo>
                  <a:lnTo>
                    <a:pt x="1775" y="127"/>
                  </a:lnTo>
                  <a:lnTo>
                    <a:pt x="1770" y="140"/>
                  </a:lnTo>
                  <a:lnTo>
                    <a:pt x="1768" y="156"/>
                  </a:lnTo>
                  <a:lnTo>
                    <a:pt x="1768" y="173"/>
                  </a:lnTo>
                  <a:close/>
                  <a:moveTo>
                    <a:pt x="2069" y="246"/>
                  </a:moveTo>
                  <a:lnTo>
                    <a:pt x="2060" y="254"/>
                  </a:lnTo>
                  <a:lnTo>
                    <a:pt x="2052" y="259"/>
                  </a:lnTo>
                  <a:lnTo>
                    <a:pt x="2043" y="264"/>
                  </a:lnTo>
                  <a:lnTo>
                    <a:pt x="2034" y="268"/>
                  </a:lnTo>
                  <a:lnTo>
                    <a:pt x="2026" y="271"/>
                  </a:lnTo>
                  <a:lnTo>
                    <a:pt x="2017" y="272"/>
                  </a:lnTo>
                  <a:lnTo>
                    <a:pt x="2007" y="274"/>
                  </a:lnTo>
                  <a:lnTo>
                    <a:pt x="1998" y="274"/>
                  </a:lnTo>
                  <a:lnTo>
                    <a:pt x="1982" y="274"/>
                  </a:lnTo>
                  <a:lnTo>
                    <a:pt x="1969" y="271"/>
                  </a:lnTo>
                  <a:lnTo>
                    <a:pt x="1958" y="265"/>
                  </a:lnTo>
                  <a:lnTo>
                    <a:pt x="1949" y="258"/>
                  </a:lnTo>
                  <a:lnTo>
                    <a:pt x="1941" y="251"/>
                  </a:lnTo>
                  <a:lnTo>
                    <a:pt x="1936" y="241"/>
                  </a:lnTo>
                  <a:lnTo>
                    <a:pt x="1932" y="231"/>
                  </a:lnTo>
                  <a:lnTo>
                    <a:pt x="1932" y="219"/>
                  </a:lnTo>
                  <a:lnTo>
                    <a:pt x="1932" y="212"/>
                  </a:lnTo>
                  <a:lnTo>
                    <a:pt x="1933" y="205"/>
                  </a:lnTo>
                  <a:lnTo>
                    <a:pt x="1935" y="199"/>
                  </a:lnTo>
                  <a:lnTo>
                    <a:pt x="1938" y="193"/>
                  </a:lnTo>
                  <a:lnTo>
                    <a:pt x="1942" y="187"/>
                  </a:lnTo>
                  <a:lnTo>
                    <a:pt x="1945" y="182"/>
                  </a:lnTo>
                  <a:lnTo>
                    <a:pt x="1949" y="177"/>
                  </a:lnTo>
                  <a:lnTo>
                    <a:pt x="1955" y="174"/>
                  </a:lnTo>
                  <a:lnTo>
                    <a:pt x="1967" y="167"/>
                  </a:lnTo>
                  <a:lnTo>
                    <a:pt x="1978" y="163"/>
                  </a:lnTo>
                  <a:lnTo>
                    <a:pt x="1991" y="160"/>
                  </a:lnTo>
                  <a:lnTo>
                    <a:pt x="2008" y="159"/>
                  </a:lnTo>
                  <a:lnTo>
                    <a:pt x="2027" y="156"/>
                  </a:lnTo>
                  <a:lnTo>
                    <a:pt x="2043" y="153"/>
                  </a:lnTo>
                  <a:lnTo>
                    <a:pt x="2056" y="150"/>
                  </a:lnTo>
                  <a:lnTo>
                    <a:pt x="2066" y="147"/>
                  </a:lnTo>
                  <a:lnTo>
                    <a:pt x="2067" y="141"/>
                  </a:lnTo>
                  <a:lnTo>
                    <a:pt x="2067" y="138"/>
                  </a:lnTo>
                  <a:lnTo>
                    <a:pt x="2066" y="130"/>
                  </a:lnTo>
                  <a:lnTo>
                    <a:pt x="2065" y="121"/>
                  </a:lnTo>
                  <a:lnTo>
                    <a:pt x="2062" y="115"/>
                  </a:lnTo>
                  <a:lnTo>
                    <a:pt x="2057" y="110"/>
                  </a:lnTo>
                  <a:lnTo>
                    <a:pt x="2050" y="105"/>
                  </a:lnTo>
                  <a:lnTo>
                    <a:pt x="2041" y="102"/>
                  </a:lnTo>
                  <a:lnTo>
                    <a:pt x="2031" y="100"/>
                  </a:lnTo>
                  <a:lnTo>
                    <a:pt x="2020" y="100"/>
                  </a:lnTo>
                  <a:lnTo>
                    <a:pt x="2008" y="100"/>
                  </a:lnTo>
                  <a:lnTo>
                    <a:pt x="2000" y="101"/>
                  </a:lnTo>
                  <a:lnTo>
                    <a:pt x="1992" y="104"/>
                  </a:lnTo>
                  <a:lnTo>
                    <a:pt x="1985" y="107"/>
                  </a:lnTo>
                  <a:lnTo>
                    <a:pt x="1981" y="112"/>
                  </a:lnTo>
                  <a:lnTo>
                    <a:pt x="1977" y="118"/>
                  </a:lnTo>
                  <a:lnTo>
                    <a:pt x="1972" y="127"/>
                  </a:lnTo>
                  <a:lnTo>
                    <a:pt x="1969" y="136"/>
                  </a:lnTo>
                  <a:lnTo>
                    <a:pt x="1936" y="131"/>
                  </a:lnTo>
                  <a:lnTo>
                    <a:pt x="1939" y="121"/>
                  </a:lnTo>
                  <a:lnTo>
                    <a:pt x="1943" y="112"/>
                  </a:lnTo>
                  <a:lnTo>
                    <a:pt x="1946" y="105"/>
                  </a:lnTo>
                  <a:lnTo>
                    <a:pt x="1952" y="98"/>
                  </a:lnTo>
                  <a:lnTo>
                    <a:pt x="1956" y="92"/>
                  </a:lnTo>
                  <a:lnTo>
                    <a:pt x="1964" y="87"/>
                  </a:lnTo>
                  <a:lnTo>
                    <a:pt x="1972" y="82"/>
                  </a:lnTo>
                  <a:lnTo>
                    <a:pt x="1981" y="79"/>
                  </a:lnTo>
                  <a:lnTo>
                    <a:pt x="1991" y="75"/>
                  </a:lnTo>
                  <a:lnTo>
                    <a:pt x="2001" y="74"/>
                  </a:lnTo>
                  <a:lnTo>
                    <a:pt x="2013" y="72"/>
                  </a:lnTo>
                  <a:lnTo>
                    <a:pt x="2024" y="72"/>
                  </a:lnTo>
                  <a:lnTo>
                    <a:pt x="2037" y="72"/>
                  </a:lnTo>
                  <a:lnTo>
                    <a:pt x="2047" y="74"/>
                  </a:lnTo>
                  <a:lnTo>
                    <a:pt x="2057" y="75"/>
                  </a:lnTo>
                  <a:lnTo>
                    <a:pt x="2066" y="78"/>
                  </a:lnTo>
                  <a:lnTo>
                    <a:pt x="2073" y="81"/>
                  </a:lnTo>
                  <a:lnTo>
                    <a:pt x="2079" y="84"/>
                  </a:lnTo>
                  <a:lnTo>
                    <a:pt x="2085" y="88"/>
                  </a:lnTo>
                  <a:lnTo>
                    <a:pt x="2088" y="92"/>
                  </a:lnTo>
                  <a:lnTo>
                    <a:pt x="2092" y="97"/>
                  </a:lnTo>
                  <a:lnTo>
                    <a:pt x="2095" y="102"/>
                  </a:lnTo>
                  <a:lnTo>
                    <a:pt x="2096" y="108"/>
                  </a:lnTo>
                  <a:lnTo>
                    <a:pt x="2099" y="115"/>
                  </a:lnTo>
                  <a:lnTo>
                    <a:pt x="2099" y="127"/>
                  </a:lnTo>
                  <a:lnTo>
                    <a:pt x="2101" y="146"/>
                  </a:lnTo>
                  <a:lnTo>
                    <a:pt x="2101" y="189"/>
                  </a:lnTo>
                  <a:lnTo>
                    <a:pt x="2101" y="209"/>
                  </a:lnTo>
                  <a:lnTo>
                    <a:pt x="2101" y="226"/>
                  </a:lnTo>
                  <a:lnTo>
                    <a:pt x="2102" y="238"/>
                  </a:lnTo>
                  <a:lnTo>
                    <a:pt x="2102" y="246"/>
                  </a:lnTo>
                  <a:lnTo>
                    <a:pt x="2105" y="258"/>
                  </a:lnTo>
                  <a:lnTo>
                    <a:pt x="2111" y="269"/>
                  </a:lnTo>
                  <a:lnTo>
                    <a:pt x="2076" y="269"/>
                  </a:lnTo>
                  <a:lnTo>
                    <a:pt x="2072" y="259"/>
                  </a:lnTo>
                  <a:lnTo>
                    <a:pt x="2069" y="246"/>
                  </a:lnTo>
                  <a:close/>
                  <a:moveTo>
                    <a:pt x="2067" y="173"/>
                  </a:moveTo>
                  <a:lnTo>
                    <a:pt x="2057" y="176"/>
                  </a:lnTo>
                  <a:lnTo>
                    <a:pt x="2044" y="180"/>
                  </a:lnTo>
                  <a:lnTo>
                    <a:pt x="2030" y="183"/>
                  </a:lnTo>
                  <a:lnTo>
                    <a:pt x="2013" y="184"/>
                  </a:lnTo>
                  <a:lnTo>
                    <a:pt x="1995" y="189"/>
                  </a:lnTo>
                  <a:lnTo>
                    <a:pt x="1984" y="192"/>
                  </a:lnTo>
                  <a:lnTo>
                    <a:pt x="1977" y="196"/>
                  </a:lnTo>
                  <a:lnTo>
                    <a:pt x="1971" y="202"/>
                  </a:lnTo>
                  <a:lnTo>
                    <a:pt x="1968" y="209"/>
                  </a:lnTo>
                  <a:lnTo>
                    <a:pt x="1967" y="218"/>
                  </a:lnTo>
                  <a:lnTo>
                    <a:pt x="1967" y="223"/>
                  </a:lnTo>
                  <a:lnTo>
                    <a:pt x="1969" y="229"/>
                  </a:lnTo>
                  <a:lnTo>
                    <a:pt x="1972" y="235"/>
                  </a:lnTo>
                  <a:lnTo>
                    <a:pt x="1977" y="239"/>
                  </a:lnTo>
                  <a:lnTo>
                    <a:pt x="1982" y="244"/>
                  </a:lnTo>
                  <a:lnTo>
                    <a:pt x="1988" y="246"/>
                  </a:lnTo>
                  <a:lnTo>
                    <a:pt x="1997" y="248"/>
                  </a:lnTo>
                  <a:lnTo>
                    <a:pt x="2005" y="248"/>
                  </a:lnTo>
                  <a:lnTo>
                    <a:pt x="2016" y="248"/>
                  </a:lnTo>
                  <a:lnTo>
                    <a:pt x="2024" y="246"/>
                  </a:lnTo>
                  <a:lnTo>
                    <a:pt x="2031" y="244"/>
                  </a:lnTo>
                  <a:lnTo>
                    <a:pt x="2040" y="241"/>
                  </a:lnTo>
                  <a:lnTo>
                    <a:pt x="2046" y="235"/>
                  </a:lnTo>
                  <a:lnTo>
                    <a:pt x="2053" y="231"/>
                  </a:lnTo>
                  <a:lnTo>
                    <a:pt x="2057" y="225"/>
                  </a:lnTo>
                  <a:lnTo>
                    <a:pt x="2062" y="218"/>
                  </a:lnTo>
                  <a:lnTo>
                    <a:pt x="2063" y="212"/>
                  </a:lnTo>
                  <a:lnTo>
                    <a:pt x="2066" y="203"/>
                  </a:lnTo>
                  <a:lnTo>
                    <a:pt x="2066" y="195"/>
                  </a:lnTo>
                  <a:lnTo>
                    <a:pt x="2066" y="184"/>
                  </a:lnTo>
                  <a:lnTo>
                    <a:pt x="2067" y="173"/>
                  </a:lnTo>
                  <a:close/>
                  <a:moveTo>
                    <a:pt x="2134" y="287"/>
                  </a:moveTo>
                  <a:lnTo>
                    <a:pt x="2165" y="291"/>
                  </a:lnTo>
                  <a:lnTo>
                    <a:pt x="2167" y="297"/>
                  </a:lnTo>
                  <a:lnTo>
                    <a:pt x="2168" y="304"/>
                  </a:lnTo>
                  <a:lnTo>
                    <a:pt x="2173" y="308"/>
                  </a:lnTo>
                  <a:lnTo>
                    <a:pt x="2177" y="313"/>
                  </a:lnTo>
                  <a:lnTo>
                    <a:pt x="2183" y="316"/>
                  </a:lnTo>
                  <a:lnTo>
                    <a:pt x="2191" y="318"/>
                  </a:lnTo>
                  <a:lnTo>
                    <a:pt x="2200" y="321"/>
                  </a:lnTo>
                  <a:lnTo>
                    <a:pt x="2210" y="321"/>
                  </a:lnTo>
                  <a:lnTo>
                    <a:pt x="2220" y="321"/>
                  </a:lnTo>
                  <a:lnTo>
                    <a:pt x="2230" y="318"/>
                  </a:lnTo>
                  <a:lnTo>
                    <a:pt x="2238" y="316"/>
                  </a:lnTo>
                  <a:lnTo>
                    <a:pt x="2245" y="313"/>
                  </a:lnTo>
                  <a:lnTo>
                    <a:pt x="2251" y="307"/>
                  </a:lnTo>
                  <a:lnTo>
                    <a:pt x="2255" y="301"/>
                  </a:lnTo>
                  <a:lnTo>
                    <a:pt x="2259" y="294"/>
                  </a:lnTo>
                  <a:lnTo>
                    <a:pt x="2262" y="287"/>
                  </a:lnTo>
                  <a:lnTo>
                    <a:pt x="2264" y="271"/>
                  </a:lnTo>
                  <a:lnTo>
                    <a:pt x="2265" y="245"/>
                  </a:lnTo>
                  <a:lnTo>
                    <a:pt x="2259" y="251"/>
                  </a:lnTo>
                  <a:lnTo>
                    <a:pt x="2253" y="255"/>
                  </a:lnTo>
                  <a:lnTo>
                    <a:pt x="2246" y="259"/>
                  </a:lnTo>
                  <a:lnTo>
                    <a:pt x="2240" y="264"/>
                  </a:lnTo>
                  <a:lnTo>
                    <a:pt x="2233" y="267"/>
                  </a:lnTo>
                  <a:lnTo>
                    <a:pt x="2226" y="268"/>
                  </a:lnTo>
                  <a:lnTo>
                    <a:pt x="2219" y="269"/>
                  </a:lnTo>
                  <a:lnTo>
                    <a:pt x="2210" y="269"/>
                  </a:lnTo>
                  <a:lnTo>
                    <a:pt x="2202" y="269"/>
                  </a:lnTo>
                  <a:lnTo>
                    <a:pt x="2191" y="268"/>
                  </a:lnTo>
                  <a:lnTo>
                    <a:pt x="2183" y="267"/>
                  </a:lnTo>
                  <a:lnTo>
                    <a:pt x="2176" y="262"/>
                  </a:lnTo>
                  <a:lnTo>
                    <a:pt x="2167" y="259"/>
                  </a:lnTo>
                  <a:lnTo>
                    <a:pt x="2161" y="254"/>
                  </a:lnTo>
                  <a:lnTo>
                    <a:pt x="2154" y="248"/>
                  </a:lnTo>
                  <a:lnTo>
                    <a:pt x="2148" y="241"/>
                  </a:lnTo>
                  <a:lnTo>
                    <a:pt x="2144" y="233"/>
                  </a:lnTo>
                  <a:lnTo>
                    <a:pt x="2140" y="226"/>
                  </a:lnTo>
                  <a:lnTo>
                    <a:pt x="2135" y="218"/>
                  </a:lnTo>
                  <a:lnTo>
                    <a:pt x="2132" y="209"/>
                  </a:lnTo>
                  <a:lnTo>
                    <a:pt x="2129" y="200"/>
                  </a:lnTo>
                  <a:lnTo>
                    <a:pt x="2128" y="192"/>
                  </a:lnTo>
                  <a:lnTo>
                    <a:pt x="2127" y="182"/>
                  </a:lnTo>
                  <a:lnTo>
                    <a:pt x="2127" y="172"/>
                  </a:lnTo>
                  <a:lnTo>
                    <a:pt x="2127" y="159"/>
                  </a:lnTo>
                  <a:lnTo>
                    <a:pt x="2129" y="146"/>
                  </a:lnTo>
                  <a:lnTo>
                    <a:pt x="2132" y="133"/>
                  </a:lnTo>
                  <a:lnTo>
                    <a:pt x="2137" y="121"/>
                  </a:lnTo>
                  <a:lnTo>
                    <a:pt x="2142" y="110"/>
                  </a:lnTo>
                  <a:lnTo>
                    <a:pt x="2150" y="100"/>
                  </a:lnTo>
                  <a:lnTo>
                    <a:pt x="2157" y="92"/>
                  </a:lnTo>
                  <a:lnTo>
                    <a:pt x="2165" y="85"/>
                  </a:lnTo>
                  <a:lnTo>
                    <a:pt x="2176" y="79"/>
                  </a:lnTo>
                  <a:lnTo>
                    <a:pt x="2187" y="75"/>
                  </a:lnTo>
                  <a:lnTo>
                    <a:pt x="2199" y="72"/>
                  </a:lnTo>
                  <a:lnTo>
                    <a:pt x="2210" y="72"/>
                  </a:lnTo>
                  <a:lnTo>
                    <a:pt x="2219" y="72"/>
                  </a:lnTo>
                  <a:lnTo>
                    <a:pt x="2227" y="74"/>
                  </a:lnTo>
                  <a:lnTo>
                    <a:pt x="2235" y="75"/>
                  </a:lnTo>
                  <a:lnTo>
                    <a:pt x="2242" y="79"/>
                  </a:lnTo>
                  <a:lnTo>
                    <a:pt x="2249" y="82"/>
                  </a:lnTo>
                  <a:lnTo>
                    <a:pt x="2255" y="88"/>
                  </a:lnTo>
                  <a:lnTo>
                    <a:pt x="2262" y="94"/>
                  </a:lnTo>
                  <a:lnTo>
                    <a:pt x="2268" y="100"/>
                  </a:lnTo>
                  <a:lnTo>
                    <a:pt x="2268" y="77"/>
                  </a:lnTo>
                  <a:lnTo>
                    <a:pt x="2298" y="77"/>
                  </a:lnTo>
                  <a:lnTo>
                    <a:pt x="2298" y="244"/>
                  </a:lnTo>
                  <a:lnTo>
                    <a:pt x="2297" y="265"/>
                  </a:lnTo>
                  <a:lnTo>
                    <a:pt x="2295" y="282"/>
                  </a:lnTo>
                  <a:lnTo>
                    <a:pt x="2292" y="297"/>
                  </a:lnTo>
                  <a:lnTo>
                    <a:pt x="2288" y="308"/>
                  </a:lnTo>
                  <a:lnTo>
                    <a:pt x="2284" y="317"/>
                  </a:lnTo>
                  <a:lnTo>
                    <a:pt x="2276" y="324"/>
                  </a:lnTo>
                  <a:lnTo>
                    <a:pt x="2268" y="331"/>
                  </a:lnTo>
                  <a:lnTo>
                    <a:pt x="2259" y="337"/>
                  </a:lnTo>
                  <a:lnTo>
                    <a:pt x="2249" y="343"/>
                  </a:lnTo>
                  <a:lnTo>
                    <a:pt x="2238" y="346"/>
                  </a:lnTo>
                  <a:lnTo>
                    <a:pt x="2225" y="347"/>
                  </a:lnTo>
                  <a:lnTo>
                    <a:pt x="2210" y="349"/>
                  </a:lnTo>
                  <a:lnTo>
                    <a:pt x="2193" y="347"/>
                  </a:lnTo>
                  <a:lnTo>
                    <a:pt x="2178" y="344"/>
                  </a:lnTo>
                  <a:lnTo>
                    <a:pt x="2165" y="340"/>
                  </a:lnTo>
                  <a:lnTo>
                    <a:pt x="2154" y="333"/>
                  </a:lnTo>
                  <a:lnTo>
                    <a:pt x="2150" y="328"/>
                  </a:lnTo>
                  <a:lnTo>
                    <a:pt x="2145" y="324"/>
                  </a:lnTo>
                  <a:lnTo>
                    <a:pt x="2141" y="318"/>
                  </a:lnTo>
                  <a:lnTo>
                    <a:pt x="2138" y="314"/>
                  </a:lnTo>
                  <a:lnTo>
                    <a:pt x="2135" y="307"/>
                  </a:lnTo>
                  <a:lnTo>
                    <a:pt x="2134" y="301"/>
                  </a:lnTo>
                  <a:lnTo>
                    <a:pt x="2134" y="294"/>
                  </a:lnTo>
                  <a:lnTo>
                    <a:pt x="2134" y="287"/>
                  </a:lnTo>
                  <a:close/>
                  <a:moveTo>
                    <a:pt x="2160" y="170"/>
                  </a:moveTo>
                  <a:lnTo>
                    <a:pt x="2161" y="187"/>
                  </a:lnTo>
                  <a:lnTo>
                    <a:pt x="2164" y="203"/>
                  </a:lnTo>
                  <a:lnTo>
                    <a:pt x="2168" y="215"/>
                  </a:lnTo>
                  <a:lnTo>
                    <a:pt x="2176" y="225"/>
                  </a:lnTo>
                  <a:lnTo>
                    <a:pt x="2184" y="233"/>
                  </a:lnTo>
                  <a:lnTo>
                    <a:pt x="2193" y="238"/>
                  </a:lnTo>
                  <a:lnTo>
                    <a:pt x="2203" y="242"/>
                  </a:lnTo>
                  <a:lnTo>
                    <a:pt x="2213" y="242"/>
                  </a:lnTo>
                  <a:lnTo>
                    <a:pt x="2225" y="242"/>
                  </a:lnTo>
                  <a:lnTo>
                    <a:pt x="2235" y="238"/>
                  </a:lnTo>
                  <a:lnTo>
                    <a:pt x="2243" y="233"/>
                  </a:lnTo>
                  <a:lnTo>
                    <a:pt x="2252" y="225"/>
                  </a:lnTo>
                  <a:lnTo>
                    <a:pt x="2258" y="215"/>
                  </a:lnTo>
                  <a:lnTo>
                    <a:pt x="2264" y="203"/>
                  </a:lnTo>
                  <a:lnTo>
                    <a:pt x="2266" y="189"/>
                  </a:lnTo>
                  <a:lnTo>
                    <a:pt x="2266" y="170"/>
                  </a:lnTo>
                  <a:lnTo>
                    <a:pt x="2266" y="154"/>
                  </a:lnTo>
                  <a:lnTo>
                    <a:pt x="2264" y="140"/>
                  </a:lnTo>
                  <a:lnTo>
                    <a:pt x="2258" y="127"/>
                  </a:lnTo>
                  <a:lnTo>
                    <a:pt x="2251" y="117"/>
                  </a:lnTo>
                  <a:lnTo>
                    <a:pt x="2243" y="110"/>
                  </a:lnTo>
                  <a:lnTo>
                    <a:pt x="2233" y="104"/>
                  </a:lnTo>
                  <a:lnTo>
                    <a:pt x="2223" y="100"/>
                  </a:lnTo>
                  <a:lnTo>
                    <a:pt x="2213" y="100"/>
                  </a:lnTo>
                  <a:lnTo>
                    <a:pt x="2203" y="100"/>
                  </a:lnTo>
                  <a:lnTo>
                    <a:pt x="2193" y="104"/>
                  </a:lnTo>
                  <a:lnTo>
                    <a:pt x="2184" y="110"/>
                  </a:lnTo>
                  <a:lnTo>
                    <a:pt x="2176" y="117"/>
                  </a:lnTo>
                  <a:lnTo>
                    <a:pt x="2168" y="127"/>
                  </a:lnTo>
                  <a:lnTo>
                    <a:pt x="2164" y="138"/>
                  </a:lnTo>
                  <a:lnTo>
                    <a:pt x="2161" y="153"/>
                  </a:lnTo>
                  <a:lnTo>
                    <a:pt x="2160" y="170"/>
                  </a:lnTo>
                  <a:close/>
                  <a:moveTo>
                    <a:pt x="2324" y="173"/>
                  </a:moveTo>
                  <a:lnTo>
                    <a:pt x="2324" y="160"/>
                  </a:lnTo>
                  <a:lnTo>
                    <a:pt x="2326" y="148"/>
                  </a:lnTo>
                  <a:lnTo>
                    <a:pt x="2328" y="137"/>
                  </a:lnTo>
                  <a:lnTo>
                    <a:pt x="2331" y="127"/>
                  </a:lnTo>
                  <a:lnTo>
                    <a:pt x="2336" y="117"/>
                  </a:lnTo>
                  <a:lnTo>
                    <a:pt x="2341" y="108"/>
                  </a:lnTo>
                  <a:lnTo>
                    <a:pt x="2347" y="100"/>
                  </a:lnTo>
                  <a:lnTo>
                    <a:pt x="2354" y="94"/>
                  </a:lnTo>
                  <a:lnTo>
                    <a:pt x="2360" y="88"/>
                  </a:lnTo>
                  <a:lnTo>
                    <a:pt x="2367" y="84"/>
                  </a:lnTo>
                  <a:lnTo>
                    <a:pt x="2375" y="81"/>
                  </a:lnTo>
                  <a:lnTo>
                    <a:pt x="2382" y="77"/>
                  </a:lnTo>
                  <a:lnTo>
                    <a:pt x="2398" y="74"/>
                  </a:lnTo>
                  <a:lnTo>
                    <a:pt x="2415" y="72"/>
                  </a:lnTo>
                  <a:lnTo>
                    <a:pt x="2425" y="72"/>
                  </a:lnTo>
                  <a:lnTo>
                    <a:pt x="2434" y="74"/>
                  </a:lnTo>
                  <a:lnTo>
                    <a:pt x="2442" y="75"/>
                  </a:lnTo>
                  <a:lnTo>
                    <a:pt x="2451" y="78"/>
                  </a:lnTo>
                  <a:lnTo>
                    <a:pt x="2460" y="82"/>
                  </a:lnTo>
                  <a:lnTo>
                    <a:pt x="2467" y="87"/>
                  </a:lnTo>
                  <a:lnTo>
                    <a:pt x="2474" y="92"/>
                  </a:lnTo>
                  <a:lnTo>
                    <a:pt x="2480" y="98"/>
                  </a:lnTo>
                  <a:lnTo>
                    <a:pt x="2487" y="105"/>
                  </a:lnTo>
                  <a:lnTo>
                    <a:pt x="2491" y="112"/>
                  </a:lnTo>
                  <a:lnTo>
                    <a:pt x="2496" y="120"/>
                  </a:lnTo>
                  <a:lnTo>
                    <a:pt x="2500" y="130"/>
                  </a:lnTo>
                  <a:lnTo>
                    <a:pt x="2503" y="138"/>
                  </a:lnTo>
                  <a:lnTo>
                    <a:pt x="2504" y="148"/>
                  </a:lnTo>
                  <a:lnTo>
                    <a:pt x="2506" y="159"/>
                  </a:lnTo>
                  <a:lnTo>
                    <a:pt x="2506" y="170"/>
                  </a:lnTo>
                  <a:lnTo>
                    <a:pt x="2506" y="187"/>
                  </a:lnTo>
                  <a:lnTo>
                    <a:pt x="2503" y="203"/>
                  </a:lnTo>
                  <a:lnTo>
                    <a:pt x="2500" y="218"/>
                  </a:lnTo>
                  <a:lnTo>
                    <a:pt x="2494" y="229"/>
                  </a:lnTo>
                  <a:lnTo>
                    <a:pt x="2488" y="239"/>
                  </a:lnTo>
                  <a:lnTo>
                    <a:pt x="2481" y="248"/>
                  </a:lnTo>
                  <a:lnTo>
                    <a:pt x="2473" y="255"/>
                  </a:lnTo>
                  <a:lnTo>
                    <a:pt x="2462" y="262"/>
                  </a:lnTo>
                  <a:lnTo>
                    <a:pt x="2451" y="268"/>
                  </a:lnTo>
                  <a:lnTo>
                    <a:pt x="2439" y="271"/>
                  </a:lnTo>
                  <a:lnTo>
                    <a:pt x="2428" y="274"/>
                  </a:lnTo>
                  <a:lnTo>
                    <a:pt x="2415" y="274"/>
                  </a:lnTo>
                  <a:lnTo>
                    <a:pt x="2405" y="274"/>
                  </a:lnTo>
                  <a:lnTo>
                    <a:pt x="2396" y="272"/>
                  </a:lnTo>
                  <a:lnTo>
                    <a:pt x="2386" y="271"/>
                  </a:lnTo>
                  <a:lnTo>
                    <a:pt x="2377" y="268"/>
                  </a:lnTo>
                  <a:lnTo>
                    <a:pt x="2370" y="264"/>
                  </a:lnTo>
                  <a:lnTo>
                    <a:pt x="2363" y="259"/>
                  </a:lnTo>
                  <a:lnTo>
                    <a:pt x="2356" y="254"/>
                  </a:lnTo>
                  <a:lnTo>
                    <a:pt x="2349" y="248"/>
                  </a:lnTo>
                  <a:lnTo>
                    <a:pt x="2343" y="241"/>
                  </a:lnTo>
                  <a:lnTo>
                    <a:pt x="2338" y="233"/>
                  </a:lnTo>
                  <a:lnTo>
                    <a:pt x="2334" y="225"/>
                  </a:lnTo>
                  <a:lnTo>
                    <a:pt x="2330" y="216"/>
                  </a:lnTo>
                  <a:lnTo>
                    <a:pt x="2327" y="206"/>
                  </a:lnTo>
                  <a:lnTo>
                    <a:pt x="2326" y="196"/>
                  </a:lnTo>
                  <a:lnTo>
                    <a:pt x="2324" y="184"/>
                  </a:lnTo>
                  <a:lnTo>
                    <a:pt x="2324" y="173"/>
                  </a:lnTo>
                  <a:close/>
                  <a:moveTo>
                    <a:pt x="2357" y="173"/>
                  </a:moveTo>
                  <a:lnTo>
                    <a:pt x="2359" y="190"/>
                  </a:lnTo>
                  <a:lnTo>
                    <a:pt x="2362" y="206"/>
                  </a:lnTo>
                  <a:lnTo>
                    <a:pt x="2364" y="212"/>
                  </a:lnTo>
                  <a:lnTo>
                    <a:pt x="2367" y="218"/>
                  </a:lnTo>
                  <a:lnTo>
                    <a:pt x="2370" y="223"/>
                  </a:lnTo>
                  <a:lnTo>
                    <a:pt x="2373" y="229"/>
                  </a:lnTo>
                  <a:lnTo>
                    <a:pt x="2383" y="236"/>
                  </a:lnTo>
                  <a:lnTo>
                    <a:pt x="2392" y="242"/>
                  </a:lnTo>
                  <a:lnTo>
                    <a:pt x="2403" y="246"/>
                  </a:lnTo>
                  <a:lnTo>
                    <a:pt x="2415" y="248"/>
                  </a:lnTo>
                  <a:lnTo>
                    <a:pt x="2426" y="246"/>
                  </a:lnTo>
                  <a:lnTo>
                    <a:pt x="2438" y="242"/>
                  </a:lnTo>
                  <a:lnTo>
                    <a:pt x="2447" y="236"/>
                  </a:lnTo>
                  <a:lnTo>
                    <a:pt x="2455" y="229"/>
                  </a:lnTo>
                  <a:lnTo>
                    <a:pt x="2460" y="223"/>
                  </a:lnTo>
                  <a:lnTo>
                    <a:pt x="2462" y="218"/>
                  </a:lnTo>
                  <a:lnTo>
                    <a:pt x="2465" y="212"/>
                  </a:lnTo>
                  <a:lnTo>
                    <a:pt x="2468" y="205"/>
                  </a:lnTo>
                  <a:lnTo>
                    <a:pt x="2471" y="190"/>
                  </a:lnTo>
                  <a:lnTo>
                    <a:pt x="2473" y="172"/>
                  </a:lnTo>
                  <a:lnTo>
                    <a:pt x="2471" y="156"/>
                  </a:lnTo>
                  <a:lnTo>
                    <a:pt x="2468" y="140"/>
                  </a:lnTo>
                  <a:lnTo>
                    <a:pt x="2462" y="128"/>
                  </a:lnTo>
                  <a:lnTo>
                    <a:pt x="2455" y="118"/>
                  </a:lnTo>
                  <a:lnTo>
                    <a:pt x="2447" y="110"/>
                  </a:lnTo>
                  <a:lnTo>
                    <a:pt x="2438" y="104"/>
                  </a:lnTo>
                  <a:lnTo>
                    <a:pt x="2426" y="101"/>
                  </a:lnTo>
                  <a:lnTo>
                    <a:pt x="2415" y="100"/>
                  </a:lnTo>
                  <a:lnTo>
                    <a:pt x="2403" y="101"/>
                  </a:lnTo>
                  <a:lnTo>
                    <a:pt x="2392" y="104"/>
                  </a:lnTo>
                  <a:lnTo>
                    <a:pt x="2383" y="110"/>
                  </a:lnTo>
                  <a:lnTo>
                    <a:pt x="2373" y="117"/>
                  </a:lnTo>
                  <a:lnTo>
                    <a:pt x="2370" y="123"/>
                  </a:lnTo>
                  <a:lnTo>
                    <a:pt x="2367" y="128"/>
                  </a:lnTo>
                  <a:lnTo>
                    <a:pt x="2364" y="134"/>
                  </a:lnTo>
                  <a:lnTo>
                    <a:pt x="2362" y="141"/>
                  </a:lnTo>
                  <a:lnTo>
                    <a:pt x="2359" y="156"/>
                  </a:lnTo>
                  <a:lnTo>
                    <a:pt x="2357" y="173"/>
                  </a:lnTo>
                  <a:close/>
                  <a:moveTo>
                    <a:pt x="2527" y="287"/>
                  </a:moveTo>
                  <a:lnTo>
                    <a:pt x="2559" y="291"/>
                  </a:lnTo>
                  <a:lnTo>
                    <a:pt x="2561" y="297"/>
                  </a:lnTo>
                  <a:lnTo>
                    <a:pt x="2562" y="304"/>
                  </a:lnTo>
                  <a:lnTo>
                    <a:pt x="2566" y="308"/>
                  </a:lnTo>
                  <a:lnTo>
                    <a:pt x="2571" y="313"/>
                  </a:lnTo>
                  <a:lnTo>
                    <a:pt x="2576" y="316"/>
                  </a:lnTo>
                  <a:lnTo>
                    <a:pt x="2585" y="318"/>
                  </a:lnTo>
                  <a:lnTo>
                    <a:pt x="2594" y="321"/>
                  </a:lnTo>
                  <a:lnTo>
                    <a:pt x="2604" y="321"/>
                  </a:lnTo>
                  <a:lnTo>
                    <a:pt x="2614" y="321"/>
                  </a:lnTo>
                  <a:lnTo>
                    <a:pt x="2624" y="318"/>
                  </a:lnTo>
                  <a:lnTo>
                    <a:pt x="2631" y="316"/>
                  </a:lnTo>
                  <a:lnTo>
                    <a:pt x="2638" y="313"/>
                  </a:lnTo>
                  <a:lnTo>
                    <a:pt x="2644" y="307"/>
                  </a:lnTo>
                  <a:lnTo>
                    <a:pt x="2648" y="301"/>
                  </a:lnTo>
                  <a:lnTo>
                    <a:pt x="2653" y="294"/>
                  </a:lnTo>
                  <a:lnTo>
                    <a:pt x="2656" y="287"/>
                  </a:lnTo>
                  <a:lnTo>
                    <a:pt x="2657" y="271"/>
                  </a:lnTo>
                  <a:lnTo>
                    <a:pt x="2659" y="245"/>
                  </a:lnTo>
                  <a:lnTo>
                    <a:pt x="2653" y="251"/>
                  </a:lnTo>
                  <a:lnTo>
                    <a:pt x="2647" y="255"/>
                  </a:lnTo>
                  <a:lnTo>
                    <a:pt x="2640" y="259"/>
                  </a:lnTo>
                  <a:lnTo>
                    <a:pt x="2634" y="264"/>
                  </a:lnTo>
                  <a:lnTo>
                    <a:pt x="2627" y="267"/>
                  </a:lnTo>
                  <a:lnTo>
                    <a:pt x="2620" y="268"/>
                  </a:lnTo>
                  <a:lnTo>
                    <a:pt x="2612" y="269"/>
                  </a:lnTo>
                  <a:lnTo>
                    <a:pt x="2604" y="269"/>
                  </a:lnTo>
                  <a:lnTo>
                    <a:pt x="2595" y="269"/>
                  </a:lnTo>
                  <a:lnTo>
                    <a:pt x="2585" y="268"/>
                  </a:lnTo>
                  <a:lnTo>
                    <a:pt x="2576" y="267"/>
                  </a:lnTo>
                  <a:lnTo>
                    <a:pt x="2569" y="262"/>
                  </a:lnTo>
                  <a:lnTo>
                    <a:pt x="2561" y="259"/>
                  </a:lnTo>
                  <a:lnTo>
                    <a:pt x="2555" y="254"/>
                  </a:lnTo>
                  <a:lnTo>
                    <a:pt x="2548" y="248"/>
                  </a:lnTo>
                  <a:lnTo>
                    <a:pt x="2542" y="241"/>
                  </a:lnTo>
                  <a:lnTo>
                    <a:pt x="2537" y="233"/>
                  </a:lnTo>
                  <a:lnTo>
                    <a:pt x="2533" y="226"/>
                  </a:lnTo>
                  <a:lnTo>
                    <a:pt x="2529" y="218"/>
                  </a:lnTo>
                  <a:lnTo>
                    <a:pt x="2526" y="209"/>
                  </a:lnTo>
                  <a:lnTo>
                    <a:pt x="2523" y="200"/>
                  </a:lnTo>
                  <a:lnTo>
                    <a:pt x="2522" y="192"/>
                  </a:lnTo>
                  <a:lnTo>
                    <a:pt x="2520" y="182"/>
                  </a:lnTo>
                  <a:lnTo>
                    <a:pt x="2520" y="172"/>
                  </a:lnTo>
                  <a:lnTo>
                    <a:pt x="2520" y="159"/>
                  </a:lnTo>
                  <a:lnTo>
                    <a:pt x="2523" y="146"/>
                  </a:lnTo>
                  <a:lnTo>
                    <a:pt x="2526" y="133"/>
                  </a:lnTo>
                  <a:lnTo>
                    <a:pt x="2530" y="121"/>
                  </a:lnTo>
                  <a:lnTo>
                    <a:pt x="2536" y="110"/>
                  </a:lnTo>
                  <a:lnTo>
                    <a:pt x="2543" y="100"/>
                  </a:lnTo>
                  <a:lnTo>
                    <a:pt x="2550" y="92"/>
                  </a:lnTo>
                  <a:lnTo>
                    <a:pt x="2559" y="85"/>
                  </a:lnTo>
                  <a:lnTo>
                    <a:pt x="2569" y="79"/>
                  </a:lnTo>
                  <a:lnTo>
                    <a:pt x="2581" y="75"/>
                  </a:lnTo>
                  <a:lnTo>
                    <a:pt x="2592" y="72"/>
                  </a:lnTo>
                  <a:lnTo>
                    <a:pt x="2604" y="72"/>
                  </a:lnTo>
                  <a:lnTo>
                    <a:pt x="2612" y="72"/>
                  </a:lnTo>
                  <a:lnTo>
                    <a:pt x="2621" y="74"/>
                  </a:lnTo>
                  <a:lnTo>
                    <a:pt x="2628" y="75"/>
                  </a:lnTo>
                  <a:lnTo>
                    <a:pt x="2635" y="79"/>
                  </a:lnTo>
                  <a:lnTo>
                    <a:pt x="2643" y="82"/>
                  </a:lnTo>
                  <a:lnTo>
                    <a:pt x="2648" y="88"/>
                  </a:lnTo>
                  <a:lnTo>
                    <a:pt x="2656" y="94"/>
                  </a:lnTo>
                  <a:lnTo>
                    <a:pt x="2661" y="100"/>
                  </a:lnTo>
                  <a:lnTo>
                    <a:pt x="2661" y="77"/>
                  </a:lnTo>
                  <a:lnTo>
                    <a:pt x="2692" y="77"/>
                  </a:lnTo>
                  <a:lnTo>
                    <a:pt x="2692" y="244"/>
                  </a:lnTo>
                  <a:lnTo>
                    <a:pt x="2690" y="265"/>
                  </a:lnTo>
                  <a:lnTo>
                    <a:pt x="2689" y="282"/>
                  </a:lnTo>
                  <a:lnTo>
                    <a:pt x="2686" y="297"/>
                  </a:lnTo>
                  <a:lnTo>
                    <a:pt x="2682" y="308"/>
                  </a:lnTo>
                  <a:lnTo>
                    <a:pt x="2677" y="317"/>
                  </a:lnTo>
                  <a:lnTo>
                    <a:pt x="2670" y="324"/>
                  </a:lnTo>
                  <a:lnTo>
                    <a:pt x="2661" y="331"/>
                  </a:lnTo>
                  <a:lnTo>
                    <a:pt x="2653" y="337"/>
                  </a:lnTo>
                  <a:lnTo>
                    <a:pt x="2643" y="343"/>
                  </a:lnTo>
                  <a:lnTo>
                    <a:pt x="2631" y="346"/>
                  </a:lnTo>
                  <a:lnTo>
                    <a:pt x="2618" y="347"/>
                  </a:lnTo>
                  <a:lnTo>
                    <a:pt x="2604" y="349"/>
                  </a:lnTo>
                  <a:lnTo>
                    <a:pt x="2586" y="347"/>
                  </a:lnTo>
                  <a:lnTo>
                    <a:pt x="2572" y="344"/>
                  </a:lnTo>
                  <a:lnTo>
                    <a:pt x="2559" y="340"/>
                  </a:lnTo>
                  <a:lnTo>
                    <a:pt x="2548" y="333"/>
                  </a:lnTo>
                  <a:lnTo>
                    <a:pt x="2543" y="328"/>
                  </a:lnTo>
                  <a:lnTo>
                    <a:pt x="2539" y="324"/>
                  </a:lnTo>
                  <a:lnTo>
                    <a:pt x="2535" y="318"/>
                  </a:lnTo>
                  <a:lnTo>
                    <a:pt x="2532" y="314"/>
                  </a:lnTo>
                  <a:lnTo>
                    <a:pt x="2529" y="307"/>
                  </a:lnTo>
                  <a:lnTo>
                    <a:pt x="2527" y="301"/>
                  </a:lnTo>
                  <a:lnTo>
                    <a:pt x="2527" y="294"/>
                  </a:lnTo>
                  <a:lnTo>
                    <a:pt x="2527" y="287"/>
                  </a:lnTo>
                  <a:close/>
                  <a:moveTo>
                    <a:pt x="2553" y="170"/>
                  </a:moveTo>
                  <a:lnTo>
                    <a:pt x="2555" y="187"/>
                  </a:lnTo>
                  <a:lnTo>
                    <a:pt x="2558" y="203"/>
                  </a:lnTo>
                  <a:lnTo>
                    <a:pt x="2562" y="215"/>
                  </a:lnTo>
                  <a:lnTo>
                    <a:pt x="2569" y="225"/>
                  </a:lnTo>
                  <a:lnTo>
                    <a:pt x="2578" y="233"/>
                  </a:lnTo>
                  <a:lnTo>
                    <a:pt x="2586" y="238"/>
                  </a:lnTo>
                  <a:lnTo>
                    <a:pt x="2597" y="242"/>
                  </a:lnTo>
                  <a:lnTo>
                    <a:pt x="2607" y="242"/>
                  </a:lnTo>
                  <a:lnTo>
                    <a:pt x="2618" y="242"/>
                  </a:lnTo>
                  <a:lnTo>
                    <a:pt x="2628" y="238"/>
                  </a:lnTo>
                  <a:lnTo>
                    <a:pt x="2637" y="233"/>
                  </a:lnTo>
                  <a:lnTo>
                    <a:pt x="2646" y="225"/>
                  </a:lnTo>
                  <a:lnTo>
                    <a:pt x="2651" y="215"/>
                  </a:lnTo>
                  <a:lnTo>
                    <a:pt x="2657" y="203"/>
                  </a:lnTo>
                  <a:lnTo>
                    <a:pt x="2660" y="189"/>
                  </a:lnTo>
                  <a:lnTo>
                    <a:pt x="2660" y="170"/>
                  </a:lnTo>
                  <a:lnTo>
                    <a:pt x="2660" y="154"/>
                  </a:lnTo>
                  <a:lnTo>
                    <a:pt x="2657" y="140"/>
                  </a:lnTo>
                  <a:lnTo>
                    <a:pt x="2651" y="127"/>
                  </a:lnTo>
                  <a:lnTo>
                    <a:pt x="2644" y="117"/>
                  </a:lnTo>
                  <a:lnTo>
                    <a:pt x="2637" y="110"/>
                  </a:lnTo>
                  <a:lnTo>
                    <a:pt x="2627" y="104"/>
                  </a:lnTo>
                  <a:lnTo>
                    <a:pt x="2617" y="100"/>
                  </a:lnTo>
                  <a:lnTo>
                    <a:pt x="2607" y="100"/>
                  </a:lnTo>
                  <a:lnTo>
                    <a:pt x="2597" y="100"/>
                  </a:lnTo>
                  <a:lnTo>
                    <a:pt x="2586" y="104"/>
                  </a:lnTo>
                  <a:lnTo>
                    <a:pt x="2578" y="110"/>
                  </a:lnTo>
                  <a:lnTo>
                    <a:pt x="2569" y="117"/>
                  </a:lnTo>
                  <a:lnTo>
                    <a:pt x="2562" y="127"/>
                  </a:lnTo>
                  <a:lnTo>
                    <a:pt x="2558" y="138"/>
                  </a:lnTo>
                  <a:lnTo>
                    <a:pt x="2555" y="153"/>
                  </a:lnTo>
                  <a:lnTo>
                    <a:pt x="2553" y="170"/>
                  </a:lnTo>
                  <a:close/>
                  <a:moveTo>
                    <a:pt x="2729" y="39"/>
                  </a:moveTo>
                  <a:lnTo>
                    <a:pt x="2729" y="2"/>
                  </a:lnTo>
                  <a:lnTo>
                    <a:pt x="2762" y="2"/>
                  </a:lnTo>
                  <a:lnTo>
                    <a:pt x="2762" y="39"/>
                  </a:lnTo>
                  <a:lnTo>
                    <a:pt x="2729" y="39"/>
                  </a:lnTo>
                  <a:close/>
                  <a:moveTo>
                    <a:pt x="2729" y="269"/>
                  </a:moveTo>
                  <a:lnTo>
                    <a:pt x="2729" y="77"/>
                  </a:lnTo>
                  <a:lnTo>
                    <a:pt x="2762" y="77"/>
                  </a:lnTo>
                  <a:lnTo>
                    <a:pt x="2762" y="269"/>
                  </a:lnTo>
                  <a:lnTo>
                    <a:pt x="2729" y="269"/>
                  </a:lnTo>
                  <a:close/>
                  <a:moveTo>
                    <a:pt x="2928" y="199"/>
                  </a:moveTo>
                  <a:lnTo>
                    <a:pt x="2961" y="203"/>
                  </a:lnTo>
                  <a:lnTo>
                    <a:pt x="2957" y="219"/>
                  </a:lnTo>
                  <a:lnTo>
                    <a:pt x="2951" y="233"/>
                  </a:lnTo>
                  <a:lnTo>
                    <a:pt x="2944" y="245"/>
                  </a:lnTo>
                  <a:lnTo>
                    <a:pt x="2934" y="255"/>
                  </a:lnTo>
                  <a:lnTo>
                    <a:pt x="2922" y="264"/>
                  </a:lnTo>
                  <a:lnTo>
                    <a:pt x="2909" y="269"/>
                  </a:lnTo>
                  <a:lnTo>
                    <a:pt x="2895" y="272"/>
                  </a:lnTo>
                  <a:lnTo>
                    <a:pt x="2881" y="274"/>
                  </a:lnTo>
                  <a:lnTo>
                    <a:pt x="2870" y="274"/>
                  </a:lnTo>
                  <a:lnTo>
                    <a:pt x="2860" y="272"/>
                  </a:lnTo>
                  <a:lnTo>
                    <a:pt x="2852" y="271"/>
                  </a:lnTo>
                  <a:lnTo>
                    <a:pt x="2845" y="268"/>
                  </a:lnTo>
                  <a:lnTo>
                    <a:pt x="2836" y="264"/>
                  </a:lnTo>
                  <a:lnTo>
                    <a:pt x="2829" y="259"/>
                  </a:lnTo>
                  <a:lnTo>
                    <a:pt x="2823" y="254"/>
                  </a:lnTo>
                  <a:lnTo>
                    <a:pt x="2816" y="248"/>
                  </a:lnTo>
                  <a:lnTo>
                    <a:pt x="2810" y="241"/>
                  </a:lnTo>
                  <a:lnTo>
                    <a:pt x="2806" y="233"/>
                  </a:lnTo>
                  <a:lnTo>
                    <a:pt x="2801" y="225"/>
                  </a:lnTo>
                  <a:lnTo>
                    <a:pt x="2798" y="216"/>
                  </a:lnTo>
                  <a:lnTo>
                    <a:pt x="2796" y="208"/>
                  </a:lnTo>
                  <a:lnTo>
                    <a:pt x="2793" y="196"/>
                  </a:lnTo>
                  <a:lnTo>
                    <a:pt x="2793" y="186"/>
                  </a:lnTo>
                  <a:lnTo>
                    <a:pt x="2791" y="174"/>
                  </a:lnTo>
                  <a:lnTo>
                    <a:pt x="2793" y="159"/>
                  </a:lnTo>
                  <a:lnTo>
                    <a:pt x="2794" y="144"/>
                  </a:lnTo>
                  <a:lnTo>
                    <a:pt x="2797" y="131"/>
                  </a:lnTo>
                  <a:lnTo>
                    <a:pt x="2803" y="118"/>
                  </a:lnTo>
                  <a:lnTo>
                    <a:pt x="2808" y="108"/>
                  </a:lnTo>
                  <a:lnTo>
                    <a:pt x="2816" y="98"/>
                  </a:lnTo>
                  <a:lnTo>
                    <a:pt x="2824" y="91"/>
                  </a:lnTo>
                  <a:lnTo>
                    <a:pt x="2834" y="84"/>
                  </a:lnTo>
                  <a:lnTo>
                    <a:pt x="2845" y="78"/>
                  </a:lnTo>
                  <a:lnTo>
                    <a:pt x="2856" y="75"/>
                  </a:lnTo>
                  <a:lnTo>
                    <a:pt x="2868" y="72"/>
                  </a:lnTo>
                  <a:lnTo>
                    <a:pt x="2881" y="72"/>
                  </a:lnTo>
                  <a:lnTo>
                    <a:pt x="2895" y="72"/>
                  </a:lnTo>
                  <a:lnTo>
                    <a:pt x="2909" y="77"/>
                  </a:lnTo>
                  <a:lnTo>
                    <a:pt x="2921" y="81"/>
                  </a:lnTo>
                  <a:lnTo>
                    <a:pt x="2932" y="88"/>
                  </a:lnTo>
                  <a:lnTo>
                    <a:pt x="2941" y="97"/>
                  </a:lnTo>
                  <a:lnTo>
                    <a:pt x="2948" y="107"/>
                  </a:lnTo>
                  <a:lnTo>
                    <a:pt x="2954" y="120"/>
                  </a:lnTo>
                  <a:lnTo>
                    <a:pt x="2957" y="133"/>
                  </a:lnTo>
                  <a:lnTo>
                    <a:pt x="2925" y="138"/>
                  </a:lnTo>
                  <a:lnTo>
                    <a:pt x="2922" y="128"/>
                  </a:lnTo>
                  <a:lnTo>
                    <a:pt x="2919" y="121"/>
                  </a:lnTo>
                  <a:lnTo>
                    <a:pt x="2915" y="114"/>
                  </a:lnTo>
                  <a:lnTo>
                    <a:pt x="2909" y="108"/>
                  </a:lnTo>
                  <a:lnTo>
                    <a:pt x="2904" y="104"/>
                  </a:lnTo>
                  <a:lnTo>
                    <a:pt x="2896" y="101"/>
                  </a:lnTo>
                  <a:lnTo>
                    <a:pt x="2889" y="100"/>
                  </a:lnTo>
                  <a:lnTo>
                    <a:pt x="2882" y="98"/>
                  </a:lnTo>
                  <a:lnTo>
                    <a:pt x="2869" y="100"/>
                  </a:lnTo>
                  <a:lnTo>
                    <a:pt x="2859" y="104"/>
                  </a:lnTo>
                  <a:lnTo>
                    <a:pt x="2849" y="108"/>
                  </a:lnTo>
                  <a:lnTo>
                    <a:pt x="2842" y="117"/>
                  </a:lnTo>
                  <a:lnTo>
                    <a:pt x="2837" y="121"/>
                  </a:lnTo>
                  <a:lnTo>
                    <a:pt x="2834" y="127"/>
                  </a:lnTo>
                  <a:lnTo>
                    <a:pt x="2832" y="133"/>
                  </a:lnTo>
                  <a:lnTo>
                    <a:pt x="2829" y="140"/>
                  </a:lnTo>
                  <a:lnTo>
                    <a:pt x="2826" y="154"/>
                  </a:lnTo>
                  <a:lnTo>
                    <a:pt x="2826" y="173"/>
                  </a:lnTo>
                  <a:lnTo>
                    <a:pt x="2826" y="192"/>
                  </a:lnTo>
                  <a:lnTo>
                    <a:pt x="2829" y="206"/>
                  </a:lnTo>
                  <a:lnTo>
                    <a:pt x="2834" y="219"/>
                  </a:lnTo>
                  <a:lnTo>
                    <a:pt x="2840" y="229"/>
                  </a:lnTo>
                  <a:lnTo>
                    <a:pt x="2849" y="238"/>
                  </a:lnTo>
                  <a:lnTo>
                    <a:pt x="2857" y="242"/>
                  </a:lnTo>
                  <a:lnTo>
                    <a:pt x="2868" y="246"/>
                  </a:lnTo>
                  <a:lnTo>
                    <a:pt x="2879" y="248"/>
                  </a:lnTo>
                  <a:lnTo>
                    <a:pt x="2889" y="246"/>
                  </a:lnTo>
                  <a:lnTo>
                    <a:pt x="2898" y="245"/>
                  </a:lnTo>
                  <a:lnTo>
                    <a:pt x="2905" y="241"/>
                  </a:lnTo>
                  <a:lnTo>
                    <a:pt x="2912" y="235"/>
                  </a:lnTo>
                  <a:lnTo>
                    <a:pt x="2918" y="229"/>
                  </a:lnTo>
                  <a:lnTo>
                    <a:pt x="2922" y="220"/>
                  </a:lnTo>
                  <a:lnTo>
                    <a:pt x="2927" y="210"/>
                  </a:lnTo>
                  <a:lnTo>
                    <a:pt x="2928" y="199"/>
                  </a:lnTo>
                  <a:close/>
                  <a:moveTo>
                    <a:pt x="2977" y="269"/>
                  </a:moveTo>
                  <a:lnTo>
                    <a:pt x="2977" y="2"/>
                  </a:lnTo>
                  <a:lnTo>
                    <a:pt x="3010" y="2"/>
                  </a:lnTo>
                  <a:lnTo>
                    <a:pt x="3010" y="154"/>
                  </a:lnTo>
                  <a:lnTo>
                    <a:pt x="3088" y="77"/>
                  </a:lnTo>
                  <a:lnTo>
                    <a:pt x="3131" y="77"/>
                  </a:lnTo>
                  <a:lnTo>
                    <a:pt x="3056" y="148"/>
                  </a:lnTo>
                  <a:lnTo>
                    <a:pt x="3139" y="269"/>
                  </a:lnTo>
                  <a:lnTo>
                    <a:pt x="3098" y="269"/>
                  </a:lnTo>
                  <a:lnTo>
                    <a:pt x="3033" y="172"/>
                  </a:lnTo>
                  <a:lnTo>
                    <a:pt x="3010" y="193"/>
                  </a:lnTo>
                  <a:lnTo>
                    <a:pt x="3010" y="269"/>
                  </a:lnTo>
                  <a:lnTo>
                    <a:pt x="2977" y="269"/>
                  </a:lnTo>
                  <a:close/>
                  <a:moveTo>
                    <a:pt x="3152" y="344"/>
                  </a:moveTo>
                  <a:lnTo>
                    <a:pt x="3147" y="314"/>
                  </a:lnTo>
                  <a:lnTo>
                    <a:pt x="3157" y="317"/>
                  </a:lnTo>
                  <a:lnTo>
                    <a:pt x="3166" y="317"/>
                  </a:lnTo>
                  <a:lnTo>
                    <a:pt x="3176" y="316"/>
                  </a:lnTo>
                  <a:lnTo>
                    <a:pt x="3185" y="314"/>
                  </a:lnTo>
                  <a:lnTo>
                    <a:pt x="3191" y="310"/>
                  </a:lnTo>
                  <a:lnTo>
                    <a:pt x="3195" y="303"/>
                  </a:lnTo>
                  <a:lnTo>
                    <a:pt x="3199" y="294"/>
                  </a:lnTo>
                  <a:lnTo>
                    <a:pt x="3205" y="278"/>
                  </a:lnTo>
                  <a:lnTo>
                    <a:pt x="3206" y="275"/>
                  </a:lnTo>
                  <a:lnTo>
                    <a:pt x="3208" y="271"/>
                  </a:lnTo>
                  <a:lnTo>
                    <a:pt x="3134" y="77"/>
                  </a:lnTo>
                  <a:lnTo>
                    <a:pt x="3169" y="77"/>
                  </a:lnTo>
                  <a:lnTo>
                    <a:pt x="3211" y="187"/>
                  </a:lnTo>
                  <a:lnTo>
                    <a:pt x="3214" y="199"/>
                  </a:lnTo>
                  <a:lnTo>
                    <a:pt x="3218" y="210"/>
                  </a:lnTo>
                  <a:lnTo>
                    <a:pt x="3221" y="220"/>
                  </a:lnTo>
                  <a:lnTo>
                    <a:pt x="3224" y="233"/>
                  </a:lnTo>
                  <a:lnTo>
                    <a:pt x="3227" y="222"/>
                  </a:lnTo>
                  <a:lnTo>
                    <a:pt x="3231" y="210"/>
                  </a:lnTo>
                  <a:lnTo>
                    <a:pt x="3234" y="200"/>
                  </a:lnTo>
                  <a:lnTo>
                    <a:pt x="3238" y="189"/>
                  </a:lnTo>
                  <a:lnTo>
                    <a:pt x="3278" y="77"/>
                  </a:lnTo>
                  <a:lnTo>
                    <a:pt x="3312" y="77"/>
                  </a:lnTo>
                  <a:lnTo>
                    <a:pt x="3238" y="274"/>
                  </a:lnTo>
                  <a:lnTo>
                    <a:pt x="3232" y="288"/>
                  </a:lnTo>
                  <a:lnTo>
                    <a:pt x="3228" y="300"/>
                  </a:lnTo>
                  <a:lnTo>
                    <a:pt x="3224" y="310"/>
                  </a:lnTo>
                  <a:lnTo>
                    <a:pt x="3219" y="317"/>
                  </a:lnTo>
                  <a:lnTo>
                    <a:pt x="3215" y="324"/>
                  </a:lnTo>
                  <a:lnTo>
                    <a:pt x="3211" y="331"/>
                  </a:lnTo>
                  <a:lnTo>
                    <a:pt x="3205" y="337"/>
                  </a:lnTo>
                  <a:lnTo>
                    <a:pt x="3201" y="341"/>
                  </a:lnTo>
                  <a:lnTo>
                    <a:pt x="3193" y="344"/>
                  </a:lnTo>
                  <a:lnTo>
                    <a:pt x="3188" y="347"/>
                  </a:lnTo>
                  <a:lnTo>
                    <a:pt x="3180" y="349"/>
                  </a:lnTo>
                  <a:lnTo>
                    <a:pt x="3173" y="349"/>
                  </a:lnTo>
                  <a:lnTo>
                    <a:pt x="3163" y="347"/>
                  </a:lnTo>
                  <a:lnTo>
                    <a:pt x="3152" y="344"/>
                  </a:lnTo>
                  <a:close/>
                  <a:moveTo>
                    <a:pt x="3203" y="52"/>
                  </a:moveTo>
                  <a:lnTo>
                    <a:pt x="3227" y="0"/>
                  </a:lnTo>
                  <a:lnTo>
                    <a:pt x="3271" y="0"/>
                  </a:lnTo>
                  <a:lnTo>
                    <a:pt x="3231" y="52"/>
                  </a:lnTo>
                  <a:lnTo>
                    <a:pt x="3203" y="52"/>
                  </a:lnTo>
                  <a:close/>
                  <a:moveTo>
                    <a:pt x="3424" y="39"/>
                  </a:moveTo>
                  <a:lnTo>
                    <a:pt x="3424" y="2"/>
                  </a:lnTo>
                  <a:lnTo>
                    <a:pt x="3456" y="2"/>
                  </a:lnTo>
                  <a:lnTo>
                    <a:pt x="3456" y="39"/>
                  </a:lnTo>
                  <a:lnTo>
                    <a:pt x="3424" y="39"/>
                  </a:lnTo>
                  <a:close/>
                  <a:moveTo>
                    <a:pt x="3424" y="269"/>
                  </a:moveTo>
                  <a:lnTo>
                    <a:pt x="3424" y="77"/>
                  </a:lnTo>
                  <a:lnTo>
                    <a:pt x="3456" y="77"/>
                  </a:lnTo>
                  <a:lnTo>
                    <a:pt x="3456" y="269"/>
                  </a:lnTo>
                  <a:lnTo>
                    <a:pt x="3424" y="269"/>
                  </a:lnTo>
                  <a:close/>
                  <a:moveTo>
                    <a:pt x="3495" y="269"/>
                  </a:moveTo>
                  <a:lnTo>
                    <a:pt x="3495" y="77"/>
                  </a:lnTo>
                  <a:lnTo>
                    <a:pt x="3525" y="77"/>
                  </a:lnTo>
                  <a:lnTo>
                    <a:pt x="3525" y="104"/>
                  </a:lnTo>
                  <a:lnTo>
                    <a:pt x="3531" y="97"/>
                  </a:lnTo>
                  <a:lnTo>
                    <a:pt x="3537" y="89"/>
                  </a:lnTo>
                  <a:lnTo>
                    <a:pt x="3544" y="84"/>
                  </a:lnTo>
                  <a:lnTo>
                    <a:pt x="3551" y="79"/>
                  </a:lnTo>
                  <a:lnTo>
                    <a:pt x="3558" y="77"/>
                  </a:lnTo>
                  <a:lnTo>
                    <a:pt x="3567" y="74"/>
                  </a:lnTo>
                  <a:lnTo>
                    <a:pt x="3577" y="72"/>
                  </a:lnTo>
                  <a:lnTo>
                    <a:pt x="3587" y="72"/>
                  </a:lnTo>
                  <a:lnTo>
                    <a:pt x="3596" y="72"/>
                  </a:lnTo>
                  <a:lnTo>
                    <a:pt x="3603" y="74"/>
                  </a:lnTo>
                  <a:lnTo>
                    <a:pt x="3611" y="75"/>
                  </a:lnTo>
                  <a:lnTo>
                    <a:pt x="3619" y="78"/>
                  </a:lnTo>
                  <a:lnTo>
                    <a:pt x="3626" y="81"/>
                  </a:lnTo>
                  <a:lnTo>
                    <a:pt x="3632" y="85"/>
                  </a:lnTo>
                  <a:lnTo>
                    <a:pt x="3636" y="89"/>
                  </a:lnTo>
                  <a:lnTo>
                    <a:pt x="3640" y="95"/>
                  </a:lnTo>
                  <a:lnTo>
                    <a:pt x="3648" y="105"/>
                  </a:lnTo>
                  <a:lnTo>
                    <a:pt x="3650" y="118"/>
                  </a:lnTo>
                  <a:lnTo>
                    <a:pt x="3652" y="131"/>
                  </a:lnTo>
                  <a:lnTo>
                    <a:pt x="3653" y="151"/>
                  </a:lnTo>
                  <a:lnTo>
                    <a:pt x="3653" y="269"/>
                  </a:lnTo>
                  <a:lnTo>
                    <a:pt x="3620" y="269"/>
                  </a:lnTo>
                  <a:lnTo>
                    <a:pt x="3620" y="153"/>
                  </a:lnTo>
                  <a:lnTo>
                    <a:pt x="3619" y="134"/>
                  </a:lnTo>
                  <a:lnTo>
                    <a:pt x="3616" y="123"/>
                  </a:lnTo>
                  <a:lnTo>
                    <a:pt x="3614" y="117"/>
                  </a:lnTo>
                  <a:lnTo>
                    <a:pt x="3610" y="112"/>
                  </a:lnTo>
                  <a:lnTo>
                    <a:pt x="3607" y="110"/>
                  </a:lnTo>
                  <a:lnTo>
                    <a:pt x="3603" y="107"/>
                  </a:lnTo>
                  <a:lnTo>
                    <a:pt x="3597" y="104"/>
                  </a:lnTo>
                  <a:lnTo>
                    <a:pt x="3591" y="102"/>
                  </a:lnTo>
                  <a:lnTo>
                    <a:pt x="3586" y="101"/>
                  </a:lnTo>
                  <a:lnTo>
                    <a:pt x="3580" y="100"/>
                  </a:lnTo>
                  <a:lnTo>
                    <a:pt x="3570" y="101"/>
                  </a:lnTo>
                  <a:lnTo>
                    <a:pt x="3560" y="104"/>
                  </a:lnTo>
                  <a:lnTo>
                    <a:pt x="3551" y="108"/>
                  </a:lnTo>
                  <a:lnTo>
                    <a:pt x="3544" y="114"/>
                  </a:lnTo>
                  <a:lnTo>
                    <a:pt x="3539" y="117"/>
                  </a:lnTo>
                  <a:lnTo>
                    <a:pt x="3537" y="121"/>
                  </a:lnTo>
                  <a:lnTo>
                    <a:pt x="3534" y="127"/>
                  </a:lnTo>
                  <a:lnTo>
                    <a:pt x="3532" y="133"/>
                  </a:lnTo>
                  <a:lnTo>
                    <a:pt x="3529" y="147"/>
                  </a:lnTo>
                  <a:lnTo>
                    <a:pt x="3528" y="164"/>
                  </a:lnTo>
                  <a:lnTo>
                    <a:pt x="3528" y="269"/>
                  </a:lnTo>
                  <a:lnTo>
                    <a:pt x="3495" y="269"/>
                  </a:lnTo>
                  <a:close/>
                  <a:moveTo>
                    <a:pt x="3679" y="212"/>
                  </a:moveTo>
                  <a:lnTo>
                    <a:pt x="3711" y="208"/>
                  </a:lnTo>
                  <a:lnTo>
                    <a:pt x="3714" y="216"/>
                  </a:lnTo>
                  <a:lnTo>
                    <a:pt x="3717" y="223"/>
                  </a:lnTo>
                  <a:lnTo>
                    <a:pt x="3721" y="231"/>
                  </a:lnTo>
                  <a:lnTo>
                    <a:pt x="3727" y="236"/>
                  </a:lnTo>
                  <a:lnTo>
                    <a:pt x="3734" y="241"/>
                  </a:lnTo>
                  <a:lnTo>
                    <a:pt x="3741" y="245"/>
                  </a:lnTo>
                  <a:lnTo>
                    <a:pt x="3751" y="246"/>
                  </a:lnTo>
                  <a:lnTo>
                    <a:pt x="3761" y="248"/>
                  </a:lnTo>
                  <a:lnTo>
                    <a:pt x="3773" y="246"/>
                  </a:lnTo>
                  <a:lnTo>
                    <a:pt x="3782" y="245"/>
                  </a:lnTo>
                  <a:lnTo>
                    <a:pt x="3789" y="242"/>
                  </a:lnTo>
                  <a:lnTo>
                    <a:pt x="3796" y="238"/>
                  </a:lnTo>
                  <a:lnTo>
                    <a:pt x="3800" y="233"/>
                  </a:lnTo>
                  <a:lnTo>
                    <a:pt x="3803" y="228"/>
                  </a:lnTo>
                  <a:lnTo>
                    <a:pt x="3806" y="222"/>
                  </a:lnTo>
                  <a:lnTo>
                    <a:pt x="3806" y="216"/>
                  </a:lnTo>
                  <a:lnTo>
                    <a:pt x="3806" y="210"/>
                  </a:lnTo>
                  <a:lnTo>
                    <a:pt x="3805" y="206"/>
                  </a:lnTo>
                  <a:lnTo>
                    <a:pt x="3800" y="202"/>
                  </a:lnTo>
                  <a:lnTo>
                    <a:pt x="3796" y="199"/>
                  </a:lnTo>
                  <a:lnTo>
                    <a:pt x="3784" y="195"/>
                  </a:lnTo>
                  <a:lnTo>
                    <a:pt x="3763" y="187"/>
                  </a:lnTo>
                  <a:lnTo>
                    <a:pt x="3746" y="183"/>
                  </a:lnTo>
                  <a:lnTo>
                    <a:pt x="3733" y="179"/>
                  </a:lnTo>
                  <a:lnTo>
                    <a:pt x="3721" y="176"/>
                  </a:lnTo>
                  <a:lnTo>
                    <a:pt x="3712" y="172"/>
                  </a:lnTo>
                  <a:lnTo>
                    <a:pt x="3707" y="169"/>
                  </a:lnTo>
                  <a:lnTo>
                    <a:pt x="3701" y="164"/>
                  </a:lnTo>
                  <a:lnTo>
                    <a:pt x="3695" y="159"/>
                  </a:lnTo>
                  <a:lnTo>
                    <a:pt x="3692" y="154"/>
                  </a:lnTo>
                  <a:lnTo>
                    <a:pt x="3688" y="147"/>
                  </a:lnTo>
                  <a:lnTo>
                    <a:pt x="3686" y="141"/>
                  </a:lnTo>
                  <a:lnTo>
                    <a:pt x="3685" y="134"/>
                  </a:lnTo>
                  <a:lnTo>
                    <a:pt x="3685" y="127"/>
                  </a:lnTo>
                  <a:lnTo>
                    <a:pt x="3685" y="121"/>
                  </a:lnTo>
                  <a:lnTo>
                    <a:pt x="3686" y="115"/>
                  </a:lnTo>
                  <a:lnTo>
                    <a:pt x="3688" y="110"/>
                  </a:lnTo>
                  <a:lnTo>
                    <a:pt x="3691" y="104"/>
                  </a:lnTo>
                  <a:lnTo>
                    <a:pt x="3698" y="94"/>
                  </a:lnTo>
                  <a:lnTo>
                    <a:pt x="3707" y="85"/>
                  </a:lnTo>
                  <a:lnTo>
                    <a:pt x="3715" y="81"/>
                  </a:lnTo>
                  <a:lnTo>
                    <a:pt x="3727" y="75"/>
                  </a:lnTo>
                  <a:lnTo>
                    <a:pt x="3741" y="72"/>
                  </a:lnTo>
                  <a:lnTo>
                    <a:pt x="3756" y="72"/>
                  </a:lnTo>
                  <a:lnTo>
                    <a:pt x="3767" y="72"/>
                  </a:lnTo>
                  <a:lnTo>
                    <a:pt x="3777" y="74"/>
                  </a:lnTo>
                  <a:lnTo>
                    <a:pt x="3787" y="75"/>
                  </a:lnTo>
                  <a:lnTo>
                    <a:pt x="3796" y="78"/>
                  </a:lnTo>
                  <a:lnTo>
                    <a:pt x="3805" y="82"/>
                  </a:lnTo>
                  <a:lnTo>
                    <a:pt x="3810" y="87"/>
                  </a:lnTo>
                  <a:lnTo>
                    <a:pt x="3816" y="91"/>
                  </a:lnTo>
                  <a:lnTo>
                    <a:pt x="3822" y="97"/>
                  </a:lnTo>
                  <a:lnTo>
                    <a:pt x="3825" y="102"/>
                  </a:lnTo>
                  <a:lnTo>
                    <a:pt x="3828" y="110"/>
                  </a:lnTo>
                  <a:lnTo>
                    <a:pt x="3831" y="117"/>
                  </a:lnTo>
                  <a:lnTo>
                    <a:pt x="3832" y="127"/>
                  </a:lnTo>
                  <a:lnTo>
                    <a:pt x="3800" y="131"/>
                  </a:lnTo>
                  <a:lnTo>
                    <a:pt x="3799" y="124"/>
                  </a:lnTo>
                  <a:lnTo>
                    <a:pt x="3796" y="117"/>
                  </a:lnTo>
                  <a:lnTo>
                    <a:pt x="3793" y="112"/>
                  </a:lnTo>
                  <a:lnTo>
                    <a:pt x="3787" y="107"/>
                  </a:lnTo>
                  <a:lnTo>
                    <a:pt x="3782" y="104"/>
                  </a:lnTo>
                  <a:lnTo>
                    <a:pt x="3776" y="101"/>
                  </a:lnTo>
                  <a:lnTo>
                    <a:pt x="3767" y="100"/>
                  </a:lnTo>
                  <a:lnTo>
                    <a:pt x="3759" y="98"/>
                  </a:lnTo>
                  <a:lnTo>
                    <a:pt x="3747" y="100"/>
                  </a:lnTo>
                  <a:lnTo>
                    <a:pt x="3738" y="101"/>
                  </a:lnTo>
                  <a:lnTo>
                    <a:pt x="3731" y="102"/>
                  </a:lnTo>
                  <a:lnTo>
                    <a:pt x="3725" y="107"/>
                  </a:lnTo>
                  <a:lnTo>
                    <a:pt x="3721" y="110"/>
                  </a:lnTo>
                  <a:lnTo>
                    <a:pt x="3718" y="114"/>
                  </a:lnTo>
                  <a:lnTo>
                    <a:pt x="3717" y="118"/>
                  </a:lnTo>
                  <a:lnTo>
                    <a:pt x="3717" y="124"/>
                  </a:lnTo>
                  <a:lnTo>
                    <a:pt x="3717" y="130"/>
                  </a:lnTo>
                  <a:lnTo>
                    <a:pt x="3720" y="136"/>
                  </a:lnTo>
                  <a:lnTo>
                    <a:pt x="3725" y="140"/>
                  </a:lnTo>
                  <a:lnTo>
                    <a:pt x="3733" y="144"/>
                  </a:lnTo>
                  <a:lnTo>
                    <a:pt x="3743" y="147"/>
                  </a:lnTo>
                  <a:lnTo>
                    <a:pt x="3761" y="153"/>
                  </a:lnTo>
                  <a:lnTo>
                    <a:pt x="3777" y="157"/>
                  </a:lnTo>
                  <a:lnTo>
                    <a:pt x="3792" y="161"/>
                  </a:lnTo>
                  <a:lnTo>
                    <a:pt x="3802" y="164"/>
                  </a:lnTo>
                  <a:lnTo>
                    <a:pt x="3810" y="167"/>
                  </a:lnTo>
                  <a:lnTo>
                    <a:pt x="3818" y="172"/>
                  </a:lnTo>
                  <a:lnTo>
                    <a:pt x="3823" y="174"/>
                  </a:lnTo>
                  <a:lnTo>
                    <a:pt x="3828" y="180"/>
                  </a:lnTo>
                  <a:lnTo>
                    <a:pt x="3832" y="184"/>
                  </a:lnTo>
                  <a:lnTo>
                    <a:pt x="3836" y="190"/>
                  </a:lnTo>
                  <a:lnTo>
                    <a:pt x="3838" y="197"/>
                  </a:lnTo>
                  <a:lnTo>
                    <a:pt x="3839" y="205"/>
                  </a:lnTo>
                  <a:lnTo>
                    <a:pt x="3841" y="213"/>
                  </a:lnTo>
                  <a:lnTo>
                    <a:pt x="3839" y="220"/>
                  </a:lnTo>
                  <a:lnTo>
                    <a:pt x="3838" y="229"/>
                  </a:lnTo>
                  <a:lnTo>
                    <a:pt x="3835" y="236"/>
                  </a:lnTo>
                  <a:lnTo>
                    <a:pt x="3831" y="244"/>
                  </a:lnTo>
                  <a:lnTo>
                    <a:pt x="3825" y="251"/>
                  </a:lnTo>
                  <a:lnTo>
                    <a:pt x="3819" y="256"/>
                  </a:lnTo>
                  <a:lnTo>
                    <a:pt x="3812" y="262"/>
                  </a:lnTo>
                  <a:lnTo>
                    <a:pt x="3803" y="267"/>
                  </a:lnTo>
                  <a:lnTo>
                    <a:pt x="3793" y="269"/>
                  </a:lnTo>
                  <a:lnTo>
                    <a:pt x="3783" y="272"/>
                  </a:lnTo>
                  <a:lnTo>
                    <a:pt x="3773" y="274"/>
                  </a:lnTo>
                  <a:lnTo>
                    <a:pt x="3761" y="274"/>
                  </a:lnTo>
                  <a:lnTo>
                    <a:pt x="3744" y="274"/>
                  </a:lnTo>
                  <a:lnTo>
                    <a:pt x="3728" y="271"/>
                  </a:lnTo>
                  <a:lnTo>
                    <a:pt x="3715" y="265"/>
                  </a:lnTo>
                  <a:lnTo>
                    <a:pt x="3704" y="258"/>
                  </a:lnTo>
                  <a:lnTo>
                    <a:pt x="3695" y="249"/>
                  </a:lnTo>
                  <a:lnTo>
                    <a:pt x="3688" y="239"/>
                  </a:lnTo>
                  <a:lnTo>
                    <a:pt x="3682" y="226"/>
                  </a:lnTo>
                  <a:lnTo>
                    <a:pt x="3679" y="212"/>
                  </a:lnTo>
                  <a:close/>
                  <a:moveTo>
                    <a:pt x="3939" y="241"/>
                  </a:moveTo>
                  <a:lnTo>
                    <a:pt x="3943" y="269"/>
                  </a:lnTo>
                  <a:lnTo>
                    <a:pt x="3930" y="272"/>
                  </a:lnTo>
                  <a:lnTo>
                    <a:pt x="3919" y="272"/>
                  </a:lnTo>
                  <a:lnTo>
                    <a:pt x="3910" y="272"/>
                  </a:lnTo>
                  <a:lnTo>
                    <a:pt x="3903" y="271"/>
                  </a:lnTo>
                  <a:lnTo>
                    <a:pt x="3897" y="269"/>
                  </a:lnTo>
                  <a:lnTo>
                    <a:pt x="3891" y="267"/>
                  </a:lnTo>
                  <a:lnTo>
                    <a:pt x="3887" y="264"/>
                  </a:lnTo>
                  <a:lnTo>
                    <a:pt x="3883" y="261"/>
                  </a:lnTo>
                  <a:lnTo>
                    <a:pt x="3880" y="256"/>
                  </a:lnTo>
                  <a:lnTo>
                    <a:pt x="3877" y="252"/>
                  </a:lnTo>
                  <a:lnTo>
                    <a:pt x="3875" y="246"/>
                  </a:lnTo>
                  <a:lnTo>
                    <a:pt x="3874" y="238"/>
                  </a:lnTo>
                  <a:lnTo>
                    <a:pt x="3874" y="226"/>
                  </a:lnTo>
                  <a:lnTo>
                    <a:pt x="3874" y="213"/>
                  </a:lnTo>
                  <a:lnTo>
                    <a:pt x="3874" y="101"/>
                  </a:lnTo>
                  <a:lnTo>
                    <a:pt x="3849" y="101"/>
                  </a:lnTo>
                  <a:lnTo>
                    <a:pt x="3849" y="77"/>
                  </a:lnTo>
                  <a:lnTo>
                    <a:pt x="3874" y="77"/>
                  </a:lnTo>
                  <a:lnTo>
                    <a:pt x="3874" y="28"/>
                  </a:lnTo>
                  <a:lnTo>
                    <a:pt x="3906" y="9"/>
                  </a:lnTo>
                  <a:lnTo>
                    <a:pt x="3906" y="77"/>
                  </a:lnTo>
                  <a:lnTo>
                    <a:pt x="3939" y="77"/>
                  </a:lnTo>
                  <a:lnTo>
                    <a:pt x="3939" y="101"/>
                  </a:lnTo>
                  <a:lnTo>
                    <a:pt x="3906" y="101"/>
                  </a:lnTo>
                  <a:lnTo>
                    <a:pt x="3906" y="215"/>
                  </a:lnTo>
                  <a:lnTo>
                    <a:pt x="3907" y="226"/>
                  </a:lnTo>
                  <a:lnTo>
                    <a:pt x="3908" y="233"/>
                  </a:lnTo>
                  <a:lnTo>
                    <a:pt x="3910" y="236"/>
                  </a:lnTo>
                  <a:lnTo>
                    <a:pt x="3914" y="239"/>
                  </a:lnTo>
                  <a:lnTo>
                    <a:pt x="3919" y="241"/>
                  </a:lnTo>
                  <a:lnTo>
                    <a:pt x="3924" y="242"/>
                  </a:lnTo>
                  <a:lnTo>
                    <a:pt x="3932" y="242"/>
                  </a:lnTo>
                  <a:lnTo>
                    <a:pt x="3939" y="241"/>
                  </a:lnTo>
                  <a:close/>
                  <a:moveTo>
                    <a:pt x="3960" y="39"/>
                  </a:moveTo>
                  <a:lnTo>
                    <a:pt x="3960" y="2"/>
                  </a:lnTo>
                  <a:lnTo>
                    <a:pt x="3994" y="2"/>
                  </a:lnTo>
                  <a:lnTo>
                    <a:pt x="3994" y="39"/>
                  </a:lnTo>
                  <a:lnTo>
                    <a:pt x="3960" y="39"/>
                  </a:lnTo>
                  <a:close/>
                  <a:moveTo>
                    <a:pt x="3960" y="269"/>
                  </a:moveTo>
                  <a:lnTo>
                    <a:pt x="3960" y="77"/>
                  </a:lnTo>
                  <a:lnTo>
                    <a:pt x="3994" y="77"/>
                  </a:lnTo>
                  <a:lnTo>
                    <a:pt x="3994" y="269"/>
                  </a:lnTo>
                  <a:lnTo>
                    <a:pt x="3960" y="269"/>
                  </a:lnTo>
                  <a:close/>
                  <a:moveTo>
                    <a:pt x="4103" y="241"/>
                  </a:moveTo>
                  <a:lnTo>
                    <a:pt x="4107" y="269"/>
                  </a:lnTo>
                  <a:lnTo>
                    <a:pt x="4094" y="272"/>
                  </a:lnTo>
                  <a:lnTo>
                    <a:pt x="4083" y="272"/>
                  </a:lnTo>
                  <a:lnTo>
                    <a:pt x="4074" y="272"/>
                  </a:lnTo>
                  <a:lnTo>
                    <a:pt x="4067" y="271"/>
                  </a:lnTo>
                  <a:lnTo>
                    <a:pt x="4061" y="269"/>
                  </a:lnTo>
                  <a:lnTo>
                    <a:pt x="4056" y="267"/>
                  </a:lnTo>
                  <a:lnTo>
                    <a:pt x="4051" y="264"/>
                  </a:lnTo>
                  <a:lnTo>
                    <a:pt x="4047" y="261"/>
                  </a:lnTo>
                  <a:lnTo>
                    <a:pt x="4044" y="256"/>
                  </a:lnTo>
                  <a:lnTo>
                    <a:pt x="4041" y="252"/>
                  </a:lnTo>
                  <a:lnTo>
                    <a:pt x="4040" y="246"/>
                  </a:lnTo>
                  <a:lnTo>
                    <a:pt x="4038" y="238"/>
                  </a:lnTo>
                  <a:lnTo>
                    <a:pt x="4038" y="226"/>
                  </a:lnTo>
                  <a:lnTo>
                    <a:pt x="4038" y="213"/>
                  </a:lnTo>
                  <a:lnTo>
                    <a:pt x="4038" y="101"/>
                  </a:lnTo>
                  <a:lnTo>
                    <a:pt x="4014" y="101"/>
                  </a:lnTo>
                  <a:lnTo>
                    <a:pt x="4014" y="77"/>
                  </a:lnTo>
                  <a:lnTo>
                    <a:pt x="4038" y="77"/>
                  </a:lnTo>
                  <a:lnTo>
                    <a:pt x="4038" y="28"/>
                  </a:lnTo>
                  <a:lnTo>
                    <a:pt x="4070" y="9"/>
                  </a:lnTo>
                  <a:lnTo>
                    <a:pt x="4070" y="77"/>
                  </a:lnTo>
                  <a:lnTo>
                    <a:pt x="4103" y="77"/>
                  </a:lnTo>
                  <a:lnTo>
                    <a:pt x="4103" y="101"/>
                  </a:lnTo>
                  <a:lnTo>
                    <a:pt x="4070" y="101"/>
                  </a:lnTo>
                  <a:lnTo>
                    <a:pt x="4070" y="215"/>
                  </a:lnTo>
                  <a:lnTo>
                    <a:pt x="4071" y="226"/>
                  </a:lnTo>
                  <a:lnTo>
                    <a:pt x="4073" y="233"/>
                  </a:lnTo>
                  <a:lnTo>
                    <a:pt x="4074" y="236"/>
                  </a:lnTo>
                  <a:lnTo>
                    <a:pt x="4079" y="239"/>
                  </a:lnTo>
                  <a:lnTo>
                    <a:pt x="4083" y="241"/>
                  </a:lnTo>
                  <a:lnTo>
                    <a:pt x="4089" y="242"/>
                  </a:lnTo>
                  <a:lnTo>
                    <a:pt x="4096" y="242"/>
                  </a:lnTo>
                  <a:lnTo>
                    <a:pt x="4103" y="241"/>
                  </a:lnTo>
                  <a:close/>
                  <a:moveTo>
                    <a:pt x="4252" y="269"/>
                  </a:moveTo>
                  <a:lnTo>
                    <a:pt x="4252" y="241"/>
                  </a:lnTo>
                  <a:lnTo>
                    <a:pt x="4246" y="249"/>
                  </a:lnTo>
                  <a:lnTo>
                    <a:pt x="4239" y="255"/>
                  </a:lnTo>
                  <a:lnTo>
                    <a:pt x="4233" y="261"/>
                  </a:lnTo>
                  <a:lnTo>
                    <a:pt x="4224" y="267"/>
                  </a:lnTo>
                  <a:lnTo>
                    <a:pt x="4217" y="269"/>
                  </a:lnTo>
                  <a:lnTo>
                    <a:pt x="4208" y="272"/>
                  </a:lnTo>
                  <a:lnTo>
                    <a:pt x="4200" y="274"/>
                  </a:lnTo>
                  <a:lnTo>
                    <a:pt x="4190" y="274"/>
                  </a:lnTo>
                  <a:lnTo>
                    <a:pt x="4181" y="274"/>
                  </a:lnTo>
                  <a:lnTo>
                    <a:pt x="4174" y="272"/>
                  </a:lnTo>
                  <a:lnTo>
                    <a:pt x="4165" y="271"/>
                  </a:lnTo>
                  <a:lnTo>
                    <a:pt x="4158" y="268"/>
                  </a:lnTo>
                  <a:lnTo>
                    <a:pt x="4151" y="264"/>
                  </a:lnTo>
                  <a:lnTo>
                    <a:pt x="4145" y="261"/>
                  </a:lnTo>
                  <a:lnTo>
                    <a:pt x="4141" y="256"/>
                  </a:lnTo>
                  <a:lnTo>
                    <a:pt x="4136" y="251"/>
                  </a:lnTo>
                  <a:lnTo>
                    <a:pt x="4131" y="241"/>
                  </a:lnTo>
                  <a:lnTo>
                    <a:pt x="4126" y="226"/>
                  </a:lnTo>
                  <a:lnTo>
                    <a:pt x="4125" y="215"/>
                  </a:lnTo>
                  <a:lnTo>
                    <a:pt x="4123" y="196"/>
                  </a:lnTo>
                  <a:lnTo>
                    <a:pt x="4123" y="77"/>
                  </a:lnTo>
                  <a:lnTo>
                    <a:pt x="4156" y="77"/>
                  </a:lnTo>
                  <a:lnTo>
                    <a:pt x="4156" y="183"/>
                  </a:lnTo>
                  <a:lnTo>
                    <a:pt x="4158" y="205"/>
                  </a:lnTo>
                  <a:lnTo>
                    <a:pt x="4159" y="218"/>
                  </a:lnTo>
                  <a:lnTo>
                    <a:pt x="4161" y="225"/>
                  </a:lnTo>
                  <a:lnTo>
                    <a:pt x="4164" y="229"/>
                  </a:lnTo>
                  <a:lnTo>
                    <a:pt x="4168" y="235"/>
                  </a:lnTo>
                  <a:lnTo>
                    <a:pt x="4172" y="238"/>
                  </a:lnTo>
                  <a:lnTo>
                    <a:pt x="4177" y="242"/>
                  </a:lnTo>
                  <a:lnTo>
                    <a:pt x="4184" y="244"/>
                  </a:lnTo>
                  <a:lnTo>
                    <a:pt x="4190" y="245"/>
                  </a:lnTo>
                  <a:lnTo>
                    <a:pt x="4197" y="246"/>
                  </a:lnTo>
                  <a:lnTo>
                    <a:pt x="4204" y="245"/>
                  </a:lnTo>
                  <a:lnTo>
                    <a:pt x="4211" y="244"/>
                  </a:lnTo>
                  <a:lnTo>
                    <a:pt x="4218" y="242"/>
                  </a:lnTo>
                  <a:lnTo>
                    <a:pt x="4224" y="238"/>
                  </a:lnTo>
                  <a:lnTo>
                    <a:pt x="4230" y="233"/>
                  </a:lnTo>
                  <a:lnTo>
                    <a:pt x="4236" y="229"/>
                  </a:lnTo>
                  <a:lnTo>
                    <a:pt x="4240" y="223"/>
                  </a:lnTo>
                  <a:lnTo>
                    <a:pt x="4243" y="218"/>
                  </a:lnTo>
                  <a:lnTo>
                    <a:pt x="4246" y="210"/>
                  </a:lnTo>
                  <a:lnTo>
                    <a:pt x="4247" y="202"/>
                  </a:lnTo>
                  <a:lnTo>
                    <a:pt x="4247" y="192"/>
                  </a:lnTo>
                  <a:lnTo>
                    <a:pt x="4249" y="180"/>
                  </a:lnTo>
                  <a:lnTo>
                    <a:pt x="4249" y="77"/>
                  </a:lnTo>
                  <a:lnTo>
                    <a:pt x="4280" y="77"/>
                  </a:lnTo>
                  <a:lnTo>
                    <a:pt x="4280" y="269"/>
                  </a:lnTo>
                  <a:lnTo>
                    <a:pt x="4252" y="269"/>
                  </a:lnTo>
                  <a:close/>
                  <a:moveTo>
                    <a:pt x="4393" y="241"/>
                  </a:moveTo>
                  <a:lnTo>
                    <a:pt x="4397" y="269"/>
                  </a:lnTo>
                  <a:lnTo>
                    <a:pt x="4384" y="272"/>
                  </a:lnTo>
                  <a:lnTo>
                    <a:pt x="4373" y="272"/>
                  </a:lnTo>
                  <a:lnTo>
                    <a:pt x="4364" y="272"/>
                  </a:lnTo>
                  <a:lnTo>
                    <a:pt x="4357" y="271"/>
                  </a:lnTo>
                  <a:lnTo>
                    <a:pt x="4350" y="269"/>
                  </a:lnTo>
                  <a:lnTo>
                    <a:pt x="4345" y="267"/>
                  </a:lnTo>
                  <a:lnTo>
                    <a:pt x="4341" y="264"/>
                  </a:lnTo>
                  <a:lnTo>
                    <a:pt x="4337" y="261"/>
                  </a:lnTo>
                  <a:lnTo>
                    <a:pt x="4334" y="256"/>
                  </a:lnTo>
                  <a:lnTo>
                    <a:pt x="4331" y="252"/>
                  </a:lnTo>
                  <a:lnTo>
                    <a:pt x="4329" y="246"/>
                  </a:lnTo>
                  <a:lnTo>
                    <a:pt x="4328" y="238"/>
                  </a:lnTo>
                  <a:lnTo>
                    <a:pt x="4327" y="226"/>
                  </a:lnTo>
                  <a:lnTo>
                    <a:pt x="4327" y="213"/>
                  </a:lnTo>
                  <a:lnTo>
                    <a:pt x="4327" y="101"/>
                  </a:lnTo>
                  <a:lnTo>
                    <a:pt x="4302" y="101"/>
                  </a:lnTo>
                  <a:lnTo>
                    <a:pt x="4302" y="77"/>
                  </a:lnTo>
                  <a:lnTo>
                    <a:pt x="4327" y="77"/>
                  </a:lnTo>
                  <a:lnTo>
                    <a:pt x="4327" y="28"/>
                  </a:lnTo>
                  <a:lnTo>
                    <a:pt x="4360" y="9"/>
                  </a:lnTo>
                  <a:lnTo>
                    <a:pt x="4360" y="77"/>
                  </a:lnTo>
                  <a:lnTo>
                    <a:pt x="4393" y="77"/>
                  </a:lnTo>
                  <a:lnTo>
                    <a:pt x="4393" y="101"/>
                  </a:lnTo>
                  <a:lnTo>
                    <a:pt x="4360" y="101"/>
                  </a:lnTo>
                  <a:lnTo>
                    <a:pt x="4360" y="215"/>
                  </a:lnTo>
                  <a:lnTo>
                    <a:pt x="4360" y="226"/>
                  </a:lnTo>
                  <a:lnTo>
                    <a:pt x="4361" y="233"/>
                  </a:lnTo>
                  <a:lnTo>
                    <a:pt x="4364" y="236"/>
                  </a:lnTo>
                  <a:lnTo>
                    <a:pt x="4367" y="239"/>
                  </a:lnTo>
                  <a:lnTo>
                    <a:pt x="4373" y="241"/>
                  </a:lnTo>
                  <a:lnTo>
                    <a:pt x="4378" y="242"/>
                  </a:lnTo>
                  <a:lnTo>
                    <a:pt x="4384" y="242"/>
                  </a:lnTo>
                  <a:lnTo>
                    <a:pt x="4393" y="241"/>
                  </a:lnTo>
                  <a:close/>
                  <a:moveTo>
                    <a:pt x="200" y="539"/>
                  </a:moveTo>
                  <a:lnTo>
                    <a:pt x="237" y="547"/>
                  </a:lnTo>
                  <a:lnTo>
                    <a:pt x="234" y="559"/>
                  </a:lnTo>
                  <a:lnTo>
                    <a:pt x="229" y="569"/>
                  </a:lnTo>
                  <a:lnTo>
                    <a:pt x="225" y="578"/>
                  </a:lnTo>
                  <a:lnTo>
                    <a:pt x="221" y="586"/>
                  </a:lnTo>
                  <a:lnTo>
                    <a:pt x="215" y="595"/>
                  </a:lnTo>
                  <a:lnTo>
                    <a:pt x="209" y="602"/>
                  </a:lnTo>
                  <a:lnTo>
                    <a:pt x="203" y="608"/>
                  </a:lnTo>
                  <a:lnTo>
                    <a:pt x="196" y="615"/>
                  </a:lnTo>
                  <a:lnTo>
                    <a:pt x="189" y="619"/>
                  </a:lnTo>
                  <a:lnTo>
                    <a:pt x="180" y="625"/>
                  </a:lnTo>
                  <a:lnTo>
                    <a:pt x="173" y="628"/>
                  </a:lnTo>
                  <a:lnTo>
                    <a:pt x="164" y="632"/>
                  </a:lnTo>
                  <a:lnTo>
                    <a:pt x="154" y="634"/>
                  </a:lnTo>
                  <a:lnTo>
                    <a:pt x="146" y="637"/>
                  </a:lnTo>
                  <a:lnTo>
                    <a:pt x="136" y="637"/>
                  </a:lnTo>
                  <a:lnTo>
                    <a:pt x="125" y="638"/>
                  </a:lnTo>
                  <a:lnTo>
                    <a:pt x="105" y="637"/>
                  </a:lnTo>
                  <a:lnTo>
                    <a:pt x="87" y="632"/>
                  </a:lnTo>
                  <a:lnTo>
                    <a:pt x="69" y="628"/>
                  </a:lnTo>
                  <a:lnTo>
                    <a:pt x="55" y="619"/>
                  </a:lnTo>
                  <a:lnTo>
                    <a:pt x="42" y="609"/>
                  </a:lnTo>
                  <a:lnTo>
                    <a:pt x="32" y="598"/>
                  </a:lnTo>
                  <a:lnTo>
                    <a:pt x="22" y="585"/>
                  </a:lnTo>
                  <a:lnTo>
                    <a:pt x="14" y="569"/>
                  </a:lnTo>
                  <a:lnTo>
                    <a:pt x="7" y="552"/>
                  </a:lnTo>
                  <a:lnTo>
                    <a:pt x="3" y="534"/>
                  </a:lnTo>
                  <a:lnTo>
                    <a:pt x="0" y="516"/>
                  </a:lnTo>
                  <a:lnTo>
                    <a:pt x="0" y="497"/>
                  </a:lnTo>
                  <a:lnTo>
                    <a:pt x="0" y="477"/>
                  </a:lnTo>
                  <a:lnTo>
                    <a:pt x="3" y="458"/>
                  </a:lnTo>
                  <a:lnTo>
                    <a:pt x="9" y="441"/>
                  </a:lnTo>
                  <a:lnTo>
                    <a:pt x="16" y="424"/>
                  </a:lnTo>
                  <a:lnTo>
                    <a:pt x="25" y="409"/>
                  </a:lnTo>
                  <a:lnTo>
                    <a:pt x="35" y="396"/>
                  </a:lnTo>
                  <a:lnTo>
                    <a:pt x="48" y="386"/>
                  </a:lnTo>
                  <a:lnTo>
                    <a:pt x="61" y="377"/>
                  </a:lnTo>
                  <a:lnTo>
                    <a:pt x="76" y="370"/>
                  </a:lnTo>
                  <a:lnTo>
                    <a:pt x="92" y="364"/>
                  </a:lnTo>
                  <a:lnTo>
                    <a:pt x="108" y="362"/>
                  </a:lnTo>
                  <a:lnTo>
                    <a:pt x="125" y="360"/>
                  </a:lnTo>
                  <a:lnTo>
                    <a:pt x="146" y="362"/>
                  </a:lnTo>
                  <a:lnTo>
                    <a:pt x="163" y="366"/>
                  </a:lnTo>
                  <a:lnTo>
                    <a:pt x="172" y="369"/>
                  </a:lnTo>
                  <a:lnTo>
                    <a:pt x="179" y="372"/>
                  </a:lnTo>
                  <a:lnTo>
                    <a:pt x="186" y="376"/>
                  </a:lnTo>
                  <a:lnTo>
                    <a:pt x="193" y="382"/>
                  </a:lnTo>
                  <a:lnTo>
                    <a:pt x="200" y="386"/>
                  </a:lnTo>
                  <a:lnTo>
                    <a:pt x="206" y="392"/>
                  </a:lnTo>
                  <a:lnTo>
                    <a:pt x="212" y="399"/>
                  </a:lnTo>
                  <a:lnTo>
                    <a:pt x="216" y="406"/>
                  </a:lnTo>
                  <a:lnTo>
                    <a:pt x="225" y="421"/>
                  </a:lnTo>
                  <a:lnTo>
                    <a:pt x="232" y="438"/>
                  </a:lnTo>
                  <a:lnTo>
                    <a:pt x="198" y="447"/>
                  </a:lnTo>
                  <a:lnTo>
                    <a:pt x="192" y="434"/>
                  </a:lnTo>
                  <a:lnTo>
                    <a:pt x="186" y="422"/>
                  </a:lnTo>
                  <a:lnTo>
                    <a:pt x="179" y="412"/>
                  </a:lnTo>
                  <a:lnTo>
                    <a:pt x="170" y="405"/>
                  </a:lnTo>
                  <a:lnTo>
                    <a:pt x="160" y="399"/>
                  </a:lnTo>
                  <a:lnTo>
                    <a:pt x="150" y="395"/>
                  </a:lnTo>
                  <a:lnTo>
                    <a:pt x="138" y="392"/>
                  </a:lnTo>
                  <a:lnTo>
                    <a:pt x="125" y="390"/>
                  </a:lnTo>
                  <a:lnTo>
                    <a:pt x="111" y="392"/>
                  </a:lnTo>
                  <a:lnTo>
                    <a:pt x="97" y="395"/>
                  </a:lnTo>
                  <a:lnTo>
                    <a:pt x="85" y="399"/>
                  </a:lnTo>
                  <a:lnTo>
                    <a:pt x="74" y="406"/>
                  </a:lnTo>
                  <a:lnTo>
                    <a:pt x="65" y="413"/>
                  </a:lnTo>
                  <a:lnTo>
                    <a:pt x="56" y="424"/>
                  </a:lnTo>
                  <a:lnTo>
                    <a:pt x="49" y="434"/>
                  </a:lnTo>
                  <a:lnTo>
                    <a:pt x="45" y="445"/>
                  </a:lnTo>
                  <a:lnTo>
                    <a:pt x="40" y="458"/>
                  </a:lnTo>
                  <a:lnTo>
                    <a:pt x="39" y="471"/>
                  </a:lnTo>
                  <a:lnTo>
                    <a:pt x="38" y="484"/>
                  </a:lnTo>
                  <a:lnTo>
                    <a:pt x="36" y="497"/>
                  </a:lnTo>
                  <a:lnTo>
                    <a:pt x="38" y="513"/>
                  </a:lnTo>
                  <a:lnTo>
                    <a:pt x="39" y="529"/>
                  </a:lnTo>
                  <a:lnTo>
                    <a:pt x="42" y="543"/>
                  </a:lnTo>
                  <a:lnTo>
                    <a:pt x="46" y="556"/>
                  </a:lnTo>
                  <a:lnTo>
                    <a:pt x="52" y="569"/>
                  </a:lnTo>
                  <a:lnTo>
                    <a:pt x="59" y="579"/>
                  </a:lnTo>
                  <a:lnTo>
                    <a:pt x="68" y="588"/>
                  </a:lnTo>
                  <a:lnTo>
                    <a:pt x="76" y="595"/>
                  </a:lnTo>
                  <a:lnTo>
                    <a:pt x="88" y="601"/>
                  </a:lnTo>
                  <a:lnTo>
                    <a:pt x="100" y="604"/>
                  </a:lnTo>
                  <a:lnTo>
                    <a:pt x="111" y="606"/>
                  </a:lnTo>
                  <a:lnTo>
                    <a:pt x="123" y="606"/>
                  </a:lnTo>
                  <a:lnTo>
                    <a:pt x="137" y="606"/>
                  </a:lnTo>
                  <a:lnTo>
                    <a:pt x="150" y="604"/>
                  </a:lnTo>
                  <a:lnTo>
                    <a:pt x="162" y="598"/>
                  </a:lnTo>
                  <a:lnTo>
                    <a:pt x="173" y="591"/>
                  </a:lnTo>
                  <a:lnTo>
                    <a:pt x="182" y="580"/>
                  </a:lnTo>
                  <a:lnTo>
                    <a:pt x="190" y="569"/>
                  </a:lnTo>
                  <a:lnTo>
                    <a:pt x="196" y="555"/>
                  </a:lnTo>
                  <a:lnTo>
                    <a:pt x="200" y="539"/>
                  </a:lnTo>
                  <a:close/>
                  <a:moveTo>
                    <a:pt x="124" y="328"/>
                  </a:moveTo>
                  <a:lnTo>
                    <a:pt x="146" y="297"/>
                  </a:lnTo>
                  <a:lnTo>
                    <a:pt x="183" y="297"/>
                  </a:lnTo>
                  <a:lnTo>
                    <a:pt x="141" y="349"/>
                  </a:lnTo>
                  <a:lnTo>
                    <a:pt x="105" y="349"/>
                  </a:lnTo>
                  <a:lnTo>
                    <a:pt x="66" y="297"/>
                  </a:lnTo>
                  <a:lnTo>
                    <a:pt x="104" y="297"/>
                  </a:lnTo>
                  <a:lnTo>
                    <a:pt x="124" y="328"/>
                  </a:lnTo>
                  <a:close/>
                  <a:moveTo>
                    <a:pt x="397" y="570"/>
                  </a:moveTo>
                  <a:lnTo>
                    <a:pt x="431" y="575"/>
                  </a:lnTo>
                  <a:lnTo>
                    <a:pt x="427" y="589"/>
                  </a:lnTo>
                  <a:lnTo>
                    <a:pt x="420" y="601"/>
                  </a:lnTo>
                  <a:lnTo>
                    <a:pt x="411" y="612"/>
                  </a:lnTo>
                  <a:lnTo>
                    <a:pt x="401" y="621"/>
                  </a:lnTo>
                  <a:lnTo>
                    <a:pt x="389" y="628"/>
                  </a:lnTo>
                  <a:lnTo>
                    <a:pt x="376" y="632"/>
                  </a:lnTo>
                  <a:lnTo>
                    <a:pt x="362" y="637"/>
                  </a:lnTo>
                  <a:lnTo>
                    <a:pt x="346" y="637"/>
                  </a:lnTo>
                  <a:lnTo>
                    <a:pt x="336" y="637"/>
                  </a:lnTo>
                  <a:lnTo>
                    <a:pt x="326" y="635"/>
                  </a:lnTo>
                  <a:lnTo>
                    <a:pt x="317" y="634"/>
                  </a:lnTo>
                  <a:lnTo>
                    <a:pt x="309" y="631"/>
                  </a:lnTo>
                  <a:lnTo>
                    <a:pt x="300" y="627"/>
                  </a:lnTo>
                  <a:lnTo>
                    <a:pt x="293" y="622"/>
                  </a:lnTo>
                  <a:lnTo>
                    <a:pt x="286" y="616"/>
                  </a:lnTo>
                  <a:lnTo>
                    <a:pt x="278" y="611"/>
                  </a:lnTo>
                  <a:lnTo>
                    <a:pt x="273" y="604"/>
                  </a:lnTo>
                  <a:lnTo>
                    <a:pt x="268" y="596"/>
                  </a:lnTo>
                  <a:lnTo>
                    <a:pt x="264" y="588"/>
                  </a:lnTo>
                  <a:lnTo>
                    <a:pt x="260" y="579"/>
                  </a:lnTo>
                  <a:lnTo>
                    <a:pt x="257" y="570"/>
                  </a:lnTo>
                  <a:lnTo>
                    <a:pt x="255" y="560"/>
                  </a:lnTo>
                  <a:lnTo>
                    <a:pt x="254" y="549"/>
                  </a:lnTo>
                  <a:lnTo>
                    <a:pt x="254" y="537"/>
                  </a:lnTo>
                  <a:lnTo>
                    <a:pt x="254" y="526"/>
                  </a:lnTo>
                  <a:lnTo>
                    <a:pt x="255" y="514"/>
                  </a:lnTo>
                  <a:lnTo>
                    <a:pt x="257" y="504"/>
                  </a:lnTo>
                  <a:lnTo>
                    <a:pt x="260" y="494"/>
                  </a:lnTo>
                  <a:lnTo>
                    <a:pt x="264" y="485"/>
                  </a:lnTo>
                  <a:lnTo>
                    <a:pt x="268" y="477"/>
                  </a:lnTo>
                  <a:lnTo>
                    <a:pt x="273" y="468"/>
                  </a:lnTo>
                  <a:lnTo>
                    <a:pt x="278" y="462"/>
                  </a:lnTo>
                  <a:lnTo>
                    <a:pt x="286" y="455"/>
                  </a:lnTo>
                  <a:lnTo>
                    <a:pt x="293" y="449"/>
                  </a:lnTo>
                  <a:lnTo>
                    <a:pt x="300" y="445"/>
                  </a:lnTo>
                  <a:lnTo>
                    <a:pt x="307" y="441"/>
                  </a:lnTo>
                  <a:lnTo>
                    <a:pt x="316" y="438"/>
                  </a:lnTo>
                  <a:lnTo>
                    <a:pt x="324" y="436"/>
                  </a:lnTo>
                  <a:lnTo>
                    <a:pt x="335" y="435"/>
                  </a:lnTo>
                  <a:lnTo>
                    <a:pt x="345" y="435"/>
                  </a:lnTo>
                  <a:lnTo>
                    <a:pt x="353" y="435"/>
                  </a:lnTo>
                  <a:lnTo>
                    <a:pt x="363" y="436"/>
                  </a:lnTo>
                  <a:lnTo>
                    <a:pt x="372" y="438"/>
                  </a:lnTo>
                  <a:lnTo>
                    <a:pt x="379" y="441"/>
                  </a:lnTo>
                  <a:lnTo>
                    <a:pt x="388" y="445"/>
                  </a:lnTo>
                  <a:lnTo>
                    <a:pt x="395" y="449"/>
                  </a:lnTo>
                  <a:lnTo>
                    <a:pt x="401" y="455"/>
                  </a:lnTo>
                  <a:lnTo>
                    <a:pt x="408" y="461"/>
                  </a:lnTo>
                  <a:lnTo>
                    <a:pt x="414" y="468"/>
                  </a:lnTo>
                  <a:lnTo>
                    <a:pt x="418" y="475"/>
                  </a:lnTo>
                  <a:lnTo>
                    <a:pt x="422" y="484"/>
                  </a:lnTo>
                  <a:lnTo>
                    <a:pt x="427" y="493"/>
                  </a:lnTo>
                  <a:lnTo>
                    <a:pt x="428" y="503"/>
                  </a:lnTo>
                  <a:lnTo>
                    <a:pt x="431" y="513"/>
                  </a:lnTo>
                  <a:lnTo>
                    <a:pt x="433" y="524"/>
                  </a:lnTo>
                  <a:lnTo>
                    <a:pt x="433" y="536"/>
                  </a:lnTo>
                  <a:lnTo>
                    <a:pt x="433" y="539"/>
                  </a:lnTo>
                  <a:lnTo>
                    <a:pt x="433" y="544"/>
                  </a:lnTo>
                  <a:lnTo>
                    <a:pt x="287" y="544"/>
                  </a:lnTo>
                  <a:lnTo>
                    <a:pt x="290" y="559"/>
                  </a:lnTo>
                  <a:lnTo>
                    <a:pt x="293" y="572"/>
                  </a:lnTo>
                  <a:lnTo>
                    <a:pt x="298" y="583"/>
                  </a:lnTo>
                  <a:lnTo>
                    <a:pt x="306" y="593"/>
                  </a:lnTo>
                  <a:lnTo>
                    <a:pt x="314" y="601"/>
                  </a:lnTo>
                  <a:lnTo>
                    <a:pt x="324" y="606"/>
                  </a:lnTo>
                  <a:lnTo>
                    <a:pt x="335" y="609"/>
                  </a:lnTo>
                  <a:lnTo>
                    <a:pt x="346" y="611"/>
                  </a:lnTo>
                  <a:lnTo>
                    <a:pt x="355" y="609"/>
                  </a:lnTo>
                  <a:lnTo>
                    <a:pt x="363" y="608"/>
                  </a:lnTo>
                  <a:lnTo>
                    <a:pt x="371" y="605"/>
                  </a:lnTo>
                  <a:lnTo>
                    <a:pt x="376" y="601"/>
                  </a:lnTo>
                  <a:lnTo>
                    <a:pt x="384" y="595"/>
                  </a:lnTo>
                  <a:lnTo>
                    <a:pt x="388" y="588"/>
                  </a:lnTo>
                  <a:lnTo>
                    <a:pt x="394" y="580"/>
                  </a:lnTo>
                  <a:lnTo>
                    <a:pt x="397" y="570"/>
                  </a:lnTo>
                  <a:close/>
                  <a:moveTo>
                    <a:pt x="290" y="517"/>
                  </a:moveTo>
                  <a:lnTo>
                    <a:pt x="398" y="517"/>
                  </a:lnTo>
                  <a:lnTo>
                    <a:pt x="397" y="506"/>
                  </a:lnTo>
                  <a:lnTo>
                    <a:pt x="394" y="496"/>
                  </a:lnTo>
                  <a:lnTo>
                    <a:pt x="389" y="487"/>
                  </a:lnTo>
                  <a:lnTo>
                    <a:pt x="385" y="481"/>
                  </a:lnTo>
                  <a:lnTo>
                    <a:pt x="376" y="472"/>
                  </a:lnTo>
                  <a:lnTo>
                    <a:pt x="368" y="467"/>
                  </a:lnTo>
                  <a:lnTo>
                    <a:pt x="356" y="462"/>
                  </a:lnTo>
                  <a:lnTo>
                    <a:pt x="345" y="461"/>
                  </a:lnTo>
                  <a:lnTo>
                    <a:pt x="333" y="462"/>
                  </a:lnTo>
                  <a:lnTo>
                    <a:pt x="323" y="465"/>
                  </a:lnTo>
                  <a:lnTo>
                    <a:pt x="314" y="470"/>
                  </a:lnTo>
                  <a:lnTo>
                    <a:pt x="306" y="477"/>
                  </a:lnTo>
                  <a:lnTo>
                    <a:pt x="300" y="485"/>
                  </a:lnTo>
                  <a:lnTo>
                    <a:pt x="294" y="494"/>
                  </a:lnTo>
                  <a:lnTo>
                    <a:pt x="291" y="506"/>
                  </a:lnTo>
                  <a:lnTo>
                    <a:pt x="290" y="517"/>
                  </a:lnTo>
                  <a:close/>
                  <a:moveTo>
                    <a:pt x="448" y="575"/>
                  </a:moveTo>
                  <a:lnTo>
                    <a:pt x="480" y="570"/>
                  </a:lnTo>
                  <a:lnTo>
                    <a:pt x="483" y="579"/>
                  </a:lnTo>
                  <a:lnTo>
                    <a:pt x="486" y="588"/>
                  </a:lnTo>
                  <a:lnTo>
                    <a:pt x="490" y="593"/>
                  </a:lnTo>
                  <a:lnTo>
                    <a:pt x="496" y="599"/>
                  </a:lnTo>
                  <a:lnTo>
                    <a:pt x="503" y="604"/>
                  </a:lnTo>
                  <a:lnTo>
                    <a:pt x="512" y="608"/>
                  </a:lnTo>
                  <a:lnTo>
                    <a:pt x="521" y="609"/>
                  </a:lnTo>
                  <a:lnTo>
                    <a:pt x="531" y="611"/>
                  </a:lnTo>
                  <a:lnTo>
                    <a:pt x="542" y="609"/>
                  </a:lnTo>
                  <a:lnTo>
                    <a:pt x="551" y="608"/>
                  </a:lnTo>
                  <a:lnTo>
                    <a:pt x="558" y="605"/>
                  </a:lnTo>
                  <a:lnTo>
                    <a:pt x="565" y="601"/>
                  </a:lnTo>
                  <a:lnTo>
                    <a:pt x="570" y="596"/>
                  </a:lnTo>
                  <a:lnTo>
                    <a:pt x="574" y="591"/>
                  </a:lnTo>
                  <a:lnTo>
                    <a:pt x="575" y="585"/>
                  </a:lnTo>
                  <a:lnTo>
                    <a:pt x="575" y="579"/>
                  </a:lnTo>
                  <a:lnTo>
                    <a:pt x="575" y="573"/>
                  </a:lnTo>
                  <a:lnTo>
                    <a:pt x="574" y="569"/>
                  </a:lnTo>
                  <a:lnTo>
                    <a:pt x="571" y="565"/>
                  </a:lnTo>
                  <a:lnTo>
                    <a:pt x="567" y="562"/>
                  </a:lnTo>
                  <a:lnTo>
                    <a:pt x="554" y="557"/>
                  </a:lnTo>
                  <a:lnTo>
                    <a:pt x="532" y="550"/>
                  </a:lnTo>
                  <a:lnTo>
                    <a:pt x="516" y="546"/>
                  </a:lnTo>
                  <a:lnTo>
                    <a:pt x="502" y="542"/>
                  </a:lnTo>
                  <a:lnTo>
                    <a:pt x="490" y="539"/>
                  </a:lnTo>
                  <a:lnTo>
                    <a:pt x="482" y="534"/>
                  </a:lnTo>
                  <a:lnTo>
                    <a:pt x="476" y="532"/>
                  </a:lnTo>
                  <a:lnTo>
                    <a:pt x="470" y="527"/>
                  </a:lnTo>
                  <a:lnTo>
                    <a:pt x="466" y="521"/>
                  </a:lnTo>
                  <a:lnTo>
                    <a:pt x="461" y="517"/>
                  </a:lnTo>
                  <a:lnTo>
                    <a:pt x="459" y="510"/>
                  </a:lnTo>
                  <a:lnTo>
                    <a:pt x="456" y="504"/>
                  </a:lnTo>
                  <a:lnTo>
                    <a:pt x="454" y="497"/>
                  </a:lnTo>
                  <a:lnTo>
                    <a:pt x="454" y="491"/>
                  </a:lnTo>
                  <a:lnTo>
                    <a:pt x="454" y="484"/>
                  </a:lnTo>
                  <a:lnTo>
                    <a:pt x="456" y="478"/>
                  </a:lnTo>
                  <a:lnTo>
                    <a:pt x="457" y="472"/>
                  </a:lnTo>
                  <a:lnTo>
                    <a:pt x="460" y="467"/>
                  </a:lnTo>
                  <a:lnTo>
                    <a:pt x="467" y="457"/>
                  </a:lnTo>
                  <a:lnTo>
                    <a:pt x="476" y="448"/>
                  </a:lnTo>
                  <a:lnTo>
                    <a:pt x="484" y="444"/>
                  </a:lnTo>
                  <a:lnTo>
                    <a:pt x="497" y="438"/>
                  </a:lnTo>
                  <a:lnTo>
                    <a:pt x="510" y="435"/>
                  </a:lnTo>
                  <a:lnTo>
                    <a:pt x="525" y="435"/>
                  </a:lnTo>
                  <a:lnTo>
                    <a:pt x="536" y="435"/>
                  </a:lnTo>
                  <a:lnTo>
                    <a:pt x="546" y="436"/>
                  </a:lnTo>
                  <a:lnTo>
                    <a:pt x="557" y="438"/>
                  </a:lnTo>
                  <a:lnTo>
                    <a:pt x="565" y="441"/>
                  </a:lnTo>
                  <a:lnTo>
                    <a:pt x="574" y="445"/>
                  </a:lnTo>
                  <a:lnTo>
                    <a:pt x="581" y="449"/>
                  </a:lnTo>
                  <a:lnTo>
                    <a:pt x="587" y="454"/>
                  </a:lnTo>
                  <a:lnTo>
                    <a:pt x="591" y="460"/>
                  </a:lnTo>
                  <a:lnTo>
                    <a:pt x="594" y="465"/>
                  </a:lnTo>
                  <a:lnTo>
                    <a:pt x="598" y="472"/>
                  </a:lnTo>
                  <a:lnTo>
                    <a:pt x="600" y="480"/>
                  </a:lnTo>
                  <a:lnTo>
                    <a:pt x="603" y="490"/>
                  </a:lnTo>
                  <a:lnTo>
                    <a:pt x="570" y="494"/>
                  </a:lnTo>
                  <a:lnTo>
                    <a:pt x="568" y="487"/>
                  </a:lnTo>
                  <a:lnTo>
                    <a:pt x="565" y="480"/>
                  </a:lnTo>
                  <a:lnTo>
                    <a:pt x="562" y="475"/>
                  </a:lnTo>
                  <a:lnTo>
                    <a:pt x="557" y="470"/>
                  </a:lnTo>
                  <a:lnTo>
                    <a:pt x="551" y="467"/>
                  </a:lnTo>
                  <a:lnTo>
                    <a:pt x="545" y="464"/>
                  </a:lnTo>
                  <a:lnTo>
                    <a:pt x="536" y="462"/>
                  </a:lnTo>
                  <a:lnTo>
                    <a:pt x="528" y="461"/>
                  </a:lnTo>
                  <a:lnTo>
                    <a:pt x="518" y="462"/>
                  </a:lnTo>
                  <a:lnTo>
                    <a:pt x="509" y="464"/>
                  </a:lnTo>
                  <a:lnTo>
                    <a:pt x="500" y="465"/>
                  </a:lnTo>
                  <a:lnTo>
                    <a:pt x="496" y="470"/>
                  </a:lnTo>
                  <a:lnTo>
                    <a:pt x="492" y="472"/>
                  </a:lnTo>
                  <a:lnTo>
                    <a:pt x="489" y="477"/>
                  </a:lnTo>
                  <a:lnTo>
                    <a:pt x="486" y="481"/>
                  </a:lnTo>
                  <a:lnTo>
                    <a:pt x="486" y="487"/>
                  </a:lnTo>
                  <a:lnTo>
                    <a:pt x="487" y="493"/>
                  </a:lnTo>
                  <a:lnTo>
                    <a:pt x="490" y="498"/>
                  </a:lnTo>
                  <a:lnTo>
                    <a:pt x="495" y="503"/>
                  </a:lnTo>
                  <a:lnTo>
                    <a:pt x="502" y="507"/>
                  </a:lnTo>
                  <a:lnTo>
                    <a:pt x="512" y="510"/>
                  </a:lnTo>
                  <a:lnTo>
                    <a:pt x="531" y="516"/>
                  </a:lnTo>
                  <a:lnTo>
                    <a:pt x="548" y="520"/>
                  </a:lnTo>
                  <a:lnTo>
                    <a:pt x="561" y="524"/>
                  </a:lnTo>
                  <a:lnTo>
                    <a:pt x="572" y="527"/>
                  </a:lnTo>
                  <a:lnTo>
                    <a:pt x="580" y="530"/>
                  </a:lnTo>
                  <a:lnTo>
                    <a:pt x="587" y="534"/>
                  </a:lnTo>
                  <a:lnTo>
                    <a:pt x="593" y="537"/>
                  </a:lnTo>
                  <a:lnTo>
                    <a:pt x="597" y="543"/>
                  </a:lnTo>
                  <a:lnTo>
                    <a:pt x="601" y="547"/>
                  </a:lnTo>
                  <a:lnTo>
                    <a:pt x="606" y="553"/>
                  </a:lnTo>
                  <a:lnTo>
                    <a:pt x="607" y="560"/>
                  </a:lnTo>
                  <a:lnTo>
                    <a:pt x="608" y="568"/>
                  </a:lnTo>
                  <a:lnTo>
                    <a:pt x="610" y="576"/>
                  </a:lnTo>
                  <a:lnTo>
                    <a:pt x="608" y="583"/>
                  </a:lnTo>
                  <a:lnTo>
                    <a:pt x="607" y="592"/>
                  </a:lnTo>
                  <a:lnTo>
                    <a:pt x="604" y="599"/>
                  </a:lnTo>
                  <a:lnTo>
                    <a:pt x="600" y="606"/>
                  </a:lnTo>
                  <a:lnTo>
                    <a:pt x="594" y="614"/>
                  </a:lnTo>
                  <a:lnTo>
                    <a:pt x="588" y="619"/>
                  </a:lnTo>
                  <a:lnTo>
                    <a:pt x="581" y="625"/>
                  </a:lnTo>
                  <a:lnTo>
                    <a:pt x="572" y="629"/>
                  </a:lnTo>
                  <a:lnTo>
                    <a:pt x="562" y="632"/>
                  </a:lnTo>
                  <a:lnTo>
                    <a:pt x="554" y="635"/>
                  </a:lnTo>
                  <a:lnTo>
                    <a:pt x="542" y="637"/>
                  </a:lnTo>
                  <a:lnTo>
                    <a:pt x="531" y="637"/>
                  </a:lnTo>
                  <a:lnTo>
                    <a:pt x="513" y="637"/>
                  </a:lnTo>
                  <a:lnTo>
                    <a:pt x="497" y="634"/>
                  </a:lnTo>
                  <a:lnTo>
                    <a:pt x="484" y="628"/>
                  </a:lnTo>
                  <a:lnTo>
                    <a:pt x="473" y="621"/>
                  </a:lnTo>
                  <a:lnTo>
                    <a:pt x="464" y="612"/>
                  </a:lnTo>
                  <a:lnTo>
                    <a:pt x="457" y="602"/>
                  </a:lnTo>
                  <a:lnTo>
                    <a:pt x="451" y="589"/>
                  </a:lnTo>
                  <a:lnTo>
                    <a:pt x="448" y="575"/>
                  </a:lnTo>
                  <a:close/>
                  <a:moveTo>
                    <a:pt x="637" y="632"/>
                  </a:moveTo>
                  <a:lnTo>
                    <a:pt x="637" y="364"/>
                  </a:lnTo>
                  <a:lnTo>
                    <a:pt x="670" y="364"/>
                  </a:lnTo>
                  <a:lnTo>
                    <a:pt x="670" y="517"/>
                  </a:lnTo>
                  <a:lnTo>
                    <a:pt x="748" y="439"/>
                  </a:lnTo>
                  <a:lnTo>
                    <a:pt x="790" y="439"/>
                  </a:lnTo>
                  <a:lnTo>
                    <a:pt x="717" y="511"/>
                  </a:lnTo>
                  <a:lnTo>
                    <a:pt x="799" y="632"/>
                  </a:lnTo>
                  <a:lnTo>
                    <a:pt x="757" y="632"/>
                  </a:lnTo>
                  <a:lnTo>
                    <a:pt x="694" y="534"/>
                  </a:lnTo>
                  <a:lnTo>
                    <a:pt x="670" y="556"/>
                  </a:lnTo>
                  <a:lnTo>
                    <a:pt x="670" y="632"/>
                  </a:lnTo>
                  <a:lnTo>
                    <a:pt x="637" y="632"/>
                  </a:lnTo>
                  <a:close/>
                  <a:moveTo>
                    <a:pt x="946" y="570"/>
                  </a:moveTo>
                  <a:lnTo>
                    <a:pt x="979" y="575"/>
                  </a:lnTo>
                  <a:lnTo>
                    <a:pt x="975" y="589"/>
                  </a:lnTo>
                  <a:lnTo>
                    <a:pt x="967" y="601"/>
                  </a:lnTo>
                  <a:lnTo>
                    <a:pt x="960" y="612"/>
                  </a:lnTo>
                  <a:lnTo>
                    <a:pt x="950" y="621"/>
                  </a:lnTo>
                  <a:lnTo>
                    <a:pt x="939" y="628"/>
                  </a:lnTo>
                  <a:lnTo>
                    <a:pt x="926" y="632"/>
                  </a:lnTo>
                  <a:lnTo>
                    <a:pt x="910" y="637"/>
                  </a:lnTo>
                  <a:lnTo>
                    <a:pt x="894" y="637"/>
                  </a:lnTo>
                  <a:lnTo>
                    <a:pt x="884" y="637"/>
                  </a:lnTo>
                  <a:lnTo>
                    <a:pt x="874" y="635"/>
                  </a:lnTo>
                  <a:lnTo>
                    <a:pt x="865" y="634"/>
                  </a:lnTo>
                  <a:lnTo>
                    <a:pt x="856" y="631"/>
                  </a:lnTo>
                  <a:lnTo>
                    <a:pt x="848" y="627"/>
                  </a:lnTo>
                  <a:lnTo>
                    <a:pt x="841" y="622"/>
                  </a:lnTo>
                  <a:lnTo>
                    <a:pt x="833" y="616"/>
                  </a:lnTo>
                  <a:lnTo>
                    <a:pt x="828" y="611"/>
                  </a:lnTo>
                  <a:lnTo>
                    <a:pt x="820" y="604"/>
                  </a:lnTo>
                  <a:lnTo>
                    <a:pt x="816" y="596"/>
                  </a:lnTo>
                  <a:lnTo>
                    <a:pt x="812" y="588"/>
                  </a:lnTo>
                  <a:lnTo>
                    <a:pt x="809" y="579"/>
                  </a:lnTo>
                  <a:lnTo>
                    <a:pt x="806" y="570"/>
                  </a:lnTo>
                  <a:lnTo>
                    <a:pt x="803" y="560"/>
                  </a:lnTo>
                  <a:lnTo>
                    <a:pt x="803" y="549"/>
                  </a:lnTo>
                  <a:lnTo>
                    <a:pt x="802" y="537"/>
                  </a:lnTo>
                  <a:lnTo>
                    <a:pt x="803" y="526"/>
                  </a:lnTo>
                  <a:lnTo>
                    <a:pt x="803" y="514"/>
                  </a:lnTo>
                  <a:lnTo>
                    <a:pt x="806" y="504"/>
                  </a:lnTo>
                  <a:lnTo>
                    <a:pt x="809" y="494"/>
                  </a:lnTo>
                  <a:lnTo>
                    <a:pt x="812" y="485"/>
                  </a:lnTo>
                  <a:lnTo>
                    <a:pt x="816" y="477"/>
                  </a:lnTo>
                  <a:lnTo>
                    <a:pt x="822" y="468"/>
                  </a:lnTo>
                  <a:lnTo>
                    <a:pt x="828" y="462"/>
                  </a:lnTo>
                  <a:lnTo>
                    <a:pt x="833" y="455"/>
                  </a:lnTo>
                  <a:lnTo>
                    <a:pt x="841" y="449"/>
                  </a:lnTo>
                  <a:lnTo>
                    <a:pt x="848" y="445"/>
                  </a:lnTo>
                  <a:lnTo>
                    <a:pt x="856" y="441"/>
                  </a:lnTo>
                  <a:lnTo>
                    <a:pt x="865" y="438"/>
                  </a:lnTo>
                  <a:lnTo>
                    <a:pt x="874" y="436"/>
                  </a:lnTo>
                  <a:lnTo>
                    <a:pt x="882" y="435"/>
                  </a:lnTo>
                  <a:lnTo>
                    <a:pt x="892" y="435"/>
                  </a:lnTo>
                  <a:lnTo>
                    <a:pt x="903" y="435"/>
                  </a:lnTo>
                  <a:lnTo>
                    <a:pt x="911" y="436"/>
                  </a:lnTo>
                  <a:lnTo>
                    <a:pt x="920" y="438"/>
                  </a:lnTo>
                  <a:lnTo>
                    <a:pt x="929" y="441"/>
                  </a:lnTo>
                  <a:lnTo>
                    <a:pt x="936" y="445"/>
                  </a:lnTo>
                  <a:lnTo>
                    <a:pt x="943" y="449"/>
                  </a:lnTo>
                  <a:lnTo>
                    <a:pt x="950" y="455"/>
                  </a:lnTo>
                  <a:lnTo>
                    <a:pt x="956" y="461"/>
                  </a:lnTo>
                  <a:lnTo>
                    <a:pt x="962" y="468"/>
                  </a:lnTo>
                  <a:lnTo>
                    <a:pt x="967" y="475"/>
                  </a:lnTo>
                  <a:lnTo>
                    <a:pt x="970" y="484"/>
                  </a:lnTo>
                  <a:lnTo>
                    <a:pt x="975" y="493"/>
                  </a:lnTo>
                  <a:lnTo>
                    <a:pt x="978" y="503"/>
                  </a:lnTo>
                  <a:lnTo>
                    <a:pt x="979" y="513"/>
                  </a:lnTo>
                  <a:lnTo>
                    <a:pt x="980" y="524"/>
                  </a:lnTo>
                  <a:lnTo>
                    <a:pt x="980" y="536"/>
                  </a:lnTo>
                  <a:lnTo>
                    <a:pt x="980" y="539"/>
                  </a:lnTo>
                  <a:lnTo>
                    <a:pt x="980" y="544"/>
                  </a:lnTo>
                  <a:lnTo>
                    <a:pt x="836" y="544"/>
                  </a:lnTo>
                  <a:lnTo>
                    <a:pt x="838" y="559"/>
                  </a:lnTo>
                  <a:lnTo>
                    <a:pt x="841" y="572"/>
                  </a:lnTo>
                  <a:lnTo>
                    <a:pt x="846" y="583"/>
                  </a:lnTo>
                  <a:lnTo>
                    <a:pt x="854" y="593"/>
                  </a:lnTo>
                  <a:lnTo>
                    <a:pt x="862" y="601"/>
                  </a:lnTo>
                  <a:lnTo>
                    <a:pt x="872" y="606"/>
                  </a:lnTo>
                  <a:lnTo>
                    <a:pt x="882" y="609"/>
                  </a:lnTo>
                  <a:lnTo>
                    <a:pt x="894" y="611"/>
                  </a:lnTo>
                  <a:lnTo>
                    <a:pt x="903" y="609"/>
                  </a:lnTo>
                  <a:lnTo>
                    <a:pt x="911" y="608"/>
                  </a:lnTo>
                  <a:lnTo>
                    <a:pt x="918" y="605"/>
                  </a:lnTo>
                  <a:lnTo>
                    <a:pt x="926" y="601"/>
                  </a:lnTo>
                  <a:lnTo>
                    <a:pt x="931" y="595"/>
                  </a:lnTo>
                  <a:lnTo>
                    <a:pt x="937" y="588"/>
                  </a:lnTo>
                  <a:lnTo>
                    <a:pt x="941" y="580"/>
                  </a:lnTo>
                  <a:lnTo>
                    <a:pt x="946" y="570"/>
                  </a:lnTo>
                  <a:close/>
                  <a:moveTo>
                    <a:pt x="838" y="517"/>
                  </a:moveTo>
                  <a:lnTo>
                    <a:pt x="946" y="517"/>
                  </a:lnTo>
                  <a:lnTo>
                    <a:pt x="944" y="506"/>
                  </a:lnTo>
                  <a:lnTo>
                    <a:pt x="941" y="496"/>
                  </a:lnTo>
                  <a:lnTo>
                    <a:pt x="939" y="487"/>
                  </a:lnTo>
                  <a:lnTo>
                    <a:pt x="933" y="481"/>
                  </a:lnTo>
                  <a:lnTo>
                    <a:pt x="926" y="472"/>
                  </a:lnTo>
                  <a:lnTo>
                    <a:pt x="916" y="467"/>
                  </a:lnTo>
                  <a:lnTo>
                    <a:pt x="904" y="462"/>
                  </a:lnTo>
                  <a:lnTo>
                    <a:pt x="892" y="461"/>
                  </a:lnTo>
                  <a:lnTo>
                    <a:pt x="882" y="462"/>
                  </a:lnTo>
                  <a:lnTo>
                    <a:pt x="872" y="465"/>
                  </a:lnTo>
                  <a:lnTo>
                    <a:pt x="862" y="470"/>
                  </a:lnTo>
                  <a:lnTo>
                    <a:pt x="855" y="477"/>
                  </a:lnTo>
                  <a:lnTo>
                    <a:pt x="848" y="485"/>
                  </a:lnTo>
                  <a:lnTo>
                    <a:pt x="842" y="494"/>
                  </a:lnTo>
                  <a:lnTo>
                    <a:pt x="839" y="506"/>
                  </a:lnTo>
                  <a:lnTo>
                    <a:pt x="838" y="517"/>
                  </a:lnTo>
                  <a:close/>
                  <a:moveTo>
                    <a:pt x="865" y="415"/>
                  </a:moveTo>
                  <a:lnTo>
                    <a:pt x="890" y="363"/>
                  </a:lnTo>
                  <a:lnTo>
                    <a:pt x="933" y="363"/>
                  </a:lnTo>
                  <a:lnTo>
                    <a:pt x="892" y="415"/>
                  </a:lnTo>
                  <a:lnTo>
                    <a:pt x="865" y="415"/>
                  </a:lnTo>
                  <a:close/>
                  <a:moveTo>
                    <a:pt x="1104" y="632"/>
                  </a:moveTo>
                  <a:lnTo>
                    <a:pt x="1104" y="439"/>
                  </a:lnTo>
                  <a:lnTo>
                    <a:pt x="1133" y="439"/>
                  </a:lnTo>
                  <a:lnTo>
                    <a:pt x="1133" y="468"/>
                  </a:lnTo>
                  <a:lnTo>
                    <a:pt x="1139" y="460"/>
                  </a:lnTo>
                  <a:lnTo>
                    <a:pt x="1145" y="451"/>
                  </a:lnTo>
                  <a:lnTo>
                    <a:pt x="1149" y="445"/>
                  </a:lnTo>
                  <a:lnTo>
                    <a:pt x="1155" y="441"/>
                  </a:lnTo>
                  <a:lnTo>
                    <a:pt x="1159" y="438"/>
                  </a:lnTo>
                  <a:lnTo>
                    <a:pt x="1165" y="436"/>
                  </a:lnTo>
                  <a:lnTo>
                    <a:pt x="1171" y="435"/>
                  </a:lnTo>
                  <a:lnTo>
                    <a:pt x="1175" y="435"/>
                  </a:lnTo>
                  <a:lnTo>
                    <a:pt x="1184" y="435"/>
                  </a:lnTo>
                  <a:lnTo>
                    <a:pt x="1192" y="438"/>
                  </a:lnTo>
                  <a:lnTo>
                    <a:pt x="1201" y="441"/>
                  </a:lnTo>
                  <a:lnTo>
                    <a:pt x="1210" y="445"/>
                  </a:lnTo>
                  <a:lnTo>
                    <a:pt x="1198" y="475"/>
                  </a:lnTo>
                  <a:lnTo>
                    <a:pt x="1192" y="472"/>
                  </a:lnTo>
                  <a:lnTo>
                    <a:pt x="1185" y="471"/>
                  </a:lnTo>
                  <a:lnTo>
                    <a:pt x="1179" y="470"/>
                  </a:lnTo>
                  <a:lnTo>
                    <a:pt x="1174" y="468"/>
                  </a:lnTo>
                  <a:lnTo>
                    <a:pt x="1169" y="470"/>
                  </a:lnTo>
                  <a:lnTo>
                    <a:pt x="1164" y="471"/>
                  </a:lnTo>
                  <a:lnTo>
                    <a:pt x="1159" y="472"/>
                  </a:lnTo>
                  <a:lnTo>
                    <a:pt x="1155" y="475"/>
                  </a:lnTo>
                  <a:lnTo>
                    <a:pt x="1151" y="478"/>
                  </a:lnTo>
                  <a:lnTo>
                    <a:pt x="1148" y="483"/>
                  </a:lnTo>
                  <a:lnTo>
                    <a:pt x="1145" y="488"/>
                  </a:lnTo>
                  <a:lnTo>
                    <a:pt x="1142" y="493"/>
                  </a:lnTo>
                  <a:lnTo>
                    <a:pt x="1140" y="503"/>
                  </a:lnTo>
                  <a:lnTo>
                    <a:pt x="1138" y="511"/>
                  </a:lnTo>
                  <a:lnTo>
                    <a:pt x="1138" y="521"/>
                  </a:lnTo>
                  <a:lnTo>
                    <a:pt x="1138" y="532"/>
                  </a:lnTo>
                  <a:lnTo>
                    <a:pt x="1138" y="632"/>
                  </a:lnTo>
                  <a:lnTo>
                    <a:pt x="1104" y="632"/>
                  </a:lnTo>
                  <a:close/>
                  <a:moveTo>
                    <a:pt x="1349" y="570"/>
                  </a:moveTo>
                  <a:lnTo>
                    <a:pt x="1384" y="575"/>
                  </a:lnTo>
                  <a:lnTo>
                    <a:pt x="1380" y="589"/>
                  </a:lnTo>
                  <a:lnTo>
                    <a:pt x="1373" y="601"/>
                  </a:lnTo>
                  <a:lnTo>
                    <a:pt x="1364" y="612"/>
                  </a:lnTo>
                  <a:lnTo>
                    <a:pt x="1354" y="621"/>
                  </a:lnTo>
                  <a:lnTo>
                    <a:pt x="1342" y="628"/>
                  </a:lnTo>
                  <a:lnTo>
                    <a:pt x="1329" y="632"/>
                  </a:lnTo>
                  <a:lnTo>
                    <a:pt x="1315" y="637"/>
                  </a:lnTo>
                  <a:lnTo>
                    <a:pt x="1299" y="637"/>
                  </a:lnTo>
                  <a:lnTo>
                    <a:pt x="1289" y="637"/>
                  </a:lnTo>
                  <a:lnTo>
                    <a:pt x="1279" y="635"/>
                  </a:lnTo>
                  <a:lnTo>
                    <a:pt x="1270" y="634"/>
                  </a:lnTo>
                  <a:lnTo>
                    <a:pt x="1262" y="631"/>
                  </a:lnTo>
                  <a:lnTo>
                    <a:pt x="1253" y="627"/>
                  </a:lnTo>
                  <a:lnTo>
                    <a:pt x="1246" y="622"/>
                  </a:lnTo>
                  <a:lnTo>
                    <a:pt x="1238" y="616"/>
                  </a:lnTo>
                  <a:lnTo>
                    <a:pt x="1231" y="611"/>
                  </a:lnTo>
                  <a:lnTo>
                    <a:pt x="1226" y="604"/>
                  </a:lnTo>
                  <a:lnTo>
                    <a:pt x="1221" y="596"/>
                  </a:lnTo>
                  <a:lnTo>
                    <a:pt x="1217" y="588"/>
                  </a:lnTo>
                  <a:lnTo>
                    <a:pt x="1213" y="579"/>
                  </a:lnTo>
                  <a:lnTo>
                    <a:pt x="1210" y="570"/>
                  </a:lnTo>
                  <a:lnTo>
                    <a:pt x="1208" y="560"/>
                  </a:lnTo>
                  <a:lnTo>
                    <a:pt x="1207" y="549"/>
                  </a:lnTo>
                  <a:lnTo>
                    <a:pt x="1207" y="537"/>
                  </a:lnTo>
                  <a:lnTo>
                    <a:pt x="1207" y="526"/>
                  </a:lnTo>
                  <a:lnTo>
                    <a:pt x="1208" y="514"/>
                  </a:lnTo>
                  <a:lnTo>
                    <a:pt x="1210" y="504"/>
                  </a:lnTo>
                  <a:lnTo>
                    <a:pt x="1213" y="494"/>
                  </a:lnTo>
                  <a:lnTo>
                    <a:pt x="1217" y="485"/>
                  </a:lnTo>
                  <a:lnTo>
                    <a:pt x="1221" y="477"/>
                  </a:lnTo>
                  <a:lnTo>
                    <a:pt x="1226" y="468"/>
                  </a:lnTo>
                  <a:lnTo>
                    <a:pt x="1231" y="462"/>
                  </a:lnTo>
                  <a:lnTo>
                    <a:pt x="1238" y="455"/>
                  </a:lnTo>
                  <a:lnTo>
                    <a:pt x="1246" y="449"/>
                  </a:lnTo>
                  <a:lnTo>
                    <a:pt x="1253" y="445"/>
                  </a:lnTo>
                  <a:lnTo>
                    <a:pt x="1260" y="441"/>
                  </a:lnTo>
                  <a:lnTo>
                    <a:pt x="1269" y="438"/>
                  </a:lnTo>
                  <a:lnTo>
                    <a:pt x="1277" y="436"/>
                  </a:lnTo>
                  <a:lnTo>
                    <a:pt x="1287" y="435"/>
                  </a:lnTo>
                  <a:lnTo>
                    <a:pt x="1298" y="435"/>
                  </a:lnTo>
                  <a:lnTo>
                    <a:pt x="1306" y="435"/>
                  </a:lnTo>
                  <a:lnTo>
                    <a:pt x="1316" y="436"/>
                  </a:lnTo>
                  <a:lnTo>
                    <a:pt x="1325" y="438"/>
                  </a:lnTo>
                  <a:lnTo>
                    <a:pt x="1332" y="441"/>
                  </a:lnTo>
                  <a:lnTo>
                    <a:pt x="1341" y="445"/>
                  </a:lnTo>
                  <a:lnTo>
                    <a:pt x="1348" y="449"/>
                  </a:lnTo>
                  <a:lnTo>
                    <a:pt x="1354" y="455"/>
                  </a:lnTo>
                  <a:lnTo>
                    <a:pt x="1361" y="461"/>
                  </a:lnTo>
                  <a:lnTo>
                    <a:pt x="1367" y="468"/>
                  </a:lnTo>
                  <a:lnTo>
                    <a:pt x="1371" y="475"/>
                  </a:lnTo>
                  <a:lnTo>
                    <a:pt x="1375" y="484"/>
                  </a:lnTo>
                  <a:lnTo>
                    <a:pt x="1380" y="493"/>
                  </a:lnTo>
                  <a:lnTo>
                    <a:pt x="1381" y="503"/>
                  </a:lnTo>
                  <a:lnTo>
                    <a:pt x="1384" y="513"/>
                  </a:lnTo>
                  <a:lnTo>
                    <a:pt x="1386" y="524"/>
                  </a:lnTo>
                  <a:lnTo>
                    <a:pt x="1386" y="536"/>
                  </a:lnTo>
                  <a:lnTo>
                    <a:pt x="1386" y="539"/>
                  </a:lnTo>
                  <a:lnTo>
                    <a:pt x="1386" y="544"/>
                  </a:lnTo>
                  <a:lnTo>
                    <a:pt x="1240" y="544"/>
                  </a:lnTo>
                  <a:lnTo>
                    <a:pt x="1243" y="559"/>
                  </a:lnTo>
                  <a:lnTo>
                    <a:pt x="1246" y="572"/>
                  </a:lnTo>
                  <a:lnTo>
                    <a:pt x="1251" y="583"/>
                  </a:lnTo>
                  <a:lnTo>
                    <a:pt x="1259" y="593"/>
                  </a:lnTo>
                  <a:lnTo>
                    <a:pt x="1267" y="601"/>
                  </a:lnTo>
                  <a:lnTo>
                    <a:pt x="1277" y="606"/>
                  </a:lnTo>
                  <a:lnTo>
                    <a:pt x="1287" y="609"/>
                  </a:lnTo>
                  <a:lnTo>
                    <a:pt x="1299" y="611"/>
                  </a:lnTo>
                  <a:lnTo>
                    <a:pt x="1308" y="609"/>
                  </a:lnTo>
                  <a:lnTo>
                    <a:pt x="1316" y="608"/>
                  </a:lnTo>
                  <a:lnTo>
                    <a:pt x="1324" y="605"/>
                  </a:lnTo>
                  <a:lnTo>
                    <a:pt x="1329" y="601"/>
                  </a:lnTo>
                  <a:lnTo>
                    <a:pt x="1337" y="595"/>
                  </a:lnTo>
                  <a:lnTo>
                    <a:pt x="1341" y="588"/>
                  </a:lnTo>
                  <a:lnTo>
                    <a:pt x="1347" y="580"/>
                  </a:lnTo>
                  <a:lnTo>
                    <a:pt x="1349" y="570"/>
                  </a:lnTo>
                  <a:close/>
                  <a:moveTo>
                    <a:pt x="1243" y="517"/>
                  </a:moveTo>
                  <a:lnTo>
                    <a:pt x="1351" y="517"/>
                  </a:lnTo>
                  <a:lnTo>
                    <a:pt x="1349" y="506"/>
                  </a:lnTo>
                  <a:lnTo>
                    <a:pt x="1347" y="496"/>
                  </a:lnTo>
                  <a:lnTo>
                    <a:pt x="1342" y="487"/>
                  </a:lnTo>
                  <a:lnTo>
                    <a:pt x="1338" y="481"/>
                  </a:lnTo>
                  <a:lnTo>
                    <a:pt x="1329" y="472"/>
                  </a:lnTo>
                  <a:lnTo>
                    <a:pt x="1321" y="467"/>
                  </a:lnTo>
                  <a:lnTo>
                    <a:pt x="1309" y="462"/>
                  </a:lnTo>
                  <a:lnTo>
                    <a:pt x="1298" y="461"/>
                  </a:lnTo>
                  <a:lnTo>
                    <a:pt x="1286" y="462"/>
                  </a:lnTo>
                  <a:lnTo>
                    <a:pt x="1276" y="465"/>
                  </a:lnTo>
                  <a:lnTo>
                    <a:pt x="1267" y="470"/>
                  </a:lnTo>
                  <a:lnTo>
                    <a:pt x="1259" y="477"/>
                  </a:lnTo>
                  <a:lnTo>
                    <a:pt x="1253" y="485"/>
                  </a:lnTo>
                  <a:lnTo>
                    <a:pt x="1247" y="494"/>
                  </a:lnTo>
                  <a:lnTo>
                    <a:pt x="1244" y="506"/>
                  </a:lnTo>
                  <a:lnTo>
                    <a:pt x="1243" y="517"/>
                  </a:lnTo>
                  <a:close/>
                  <a:moveTo>
                    <a:pt x="1414" y="707"/>
                  </a:moveTo>
                  <a:lnTo>
                    <a:pt x="1414" y="439"/>
                  </a:lnTo>
                  <a:lnTo>
                    <a:pt x="1445" y="439"/>
                  </a:lnTo>
                  <a:lnTo>
                    <a:pt x="1445" y="464"/>
                  </a:lnTo>
                  <a:lnTo>
                    <a:pt x="1450" y="458"/>
                  </a:lnTo>
                  <a:lnTo>
                    <a:pt x="1456" y="451"/>
                  </a:lnTo>
                  <a:lnTo>
                    <a:pt x="1462" y="447"/>
                  </a:lnTo>
                  <a:lnTo>
                    <a:pt x="1468" y="442"/>
                  </a:lnTo>
                  <a:lnTo>
                    <a:pt x="1475" y="439"/>
                  </a:lnTo>
                  <a:lnTo>
                    <a:pt x="1484" y="436"/>
                  </a:lnTo>
                  <a:lnTo>
                    <a:pt x="1491" y="435"/>
                  </a:lnTo>
                  <a:lnTo>
                    <a:pt x="1501" y="435"/>
                  </a:lnTo>
                  <a:lnTo>
                    <a:pt x="1512" y="435"/>
                  </a:lnTo>
                  <a:lnTo>
                    <a:pt x="1524" y="438"/>
                  </a:lnTo>
                  <a:lnTo>
                    <a:pt x="1534" y="442"/>
                  </a:lnTo>
                  <a:lnTo>
                    <a:pt x="1544" y="448"/>
                  </a:lnTo>
                  <a:lnTo>
                    <a:pt x="1553" y="455"/>
                  </a:lnTo>
                  <a:lnTo>
                    <a:pt x="1561" y="462"/>
                  </a:lnTo>
                  <a:lnTo>
                    <a:pt x="1567" y="472"/>
                  </a:lnTo>
                  <a:lnTo>
                    <a:pt x="1573" y="484"/>
                  </a:lnTo>
                  <a:lnTo>
                    <a:pt x="1577" y="496"/>
                  </a:lnTo>
                  <a:lnTo>
                    <a:pt x="1580" y="508"/>
                  </a:lnTo>
                  <a:lnTo>
                    <a:pt x="1582" y="521"/>
                  </a:lnTo>
                  <a:lnTo>
                    <a:pt x="1583" y="534"/>
                  </a:lnTo>
                  <a:lnTo>
                    <a:pt x="1582" y="549"/>
                  </a:lnTo>
                  <a:lnTo>
                    <a:pt x="1580" y="563"/>
                  </a:lnTo>
                  <a:lnTo>
                    <a:pt x="1577" y="576"/>
                  </a:lnTo>
                  <a:lnTo>
                    <a:pt x="1572" y="588"/>
                  </a:lnTo>
                  <a:lnTo>
                    <a:pt x="1566" y="599"/>
                  </a:lnTo>
                  <a:lnTo>
                    <a:pt x="1559" y="609"/>
                  </a:lnTo>
                  <a:lnTo>
                    <a:pt x="1551" y="618"/>
                  </a:lnTo>
                  <a:lnTo>
                    <a:pt x="1541" y="624"/>
                  </a:lnTo>
                  <a:lnTo>
                    <a:pt x="1531" y="629"/>
                  </a:lnTo>
                  <a:lnTo>
                    <a:pt x="1520" y="634"/>
                  </a:lnTo>
                  <a:lnTo>
                    <a:pt x="1510" y="637"/>
                  </a:lnTo>
                  <a:lnTo>
                    <a:pt x="1498" y="637"/>
                  </a:lnTo>
                  <a:lnTo>
                    <a:pt x="1491" y="637"/>
                  </a:lnTo>
                  <a:lnTo>
                    <a:pt x="1482" y="635"/>
                  </a:lnTo>
                  <a:lnTo>
                    <a:pt x="1475" y="634"/>
                  </a:lnTo>
                  <a:lnTo>
                    <a:pt x="1469" y="629"/>
                  </a:lnTo>
                  <a:lnTo>
                    <a:pt x="1462" y="627"/>
                  </a:lnTo>
                  <a:lnTo>
                    <a:pt x="1456" y="622"/>
                  </a:lnTo>
                  <a:lnTo>
                    <a:pt x="1452" y="618"/>
                  </a:lnTo>
                  <a:lnTo>
                    <a:pt x="1448" y="612"/>
                  </a:lnTo>
                  <a:lnTo>
                    <a:pt x="1448" y="707"/>
                  </a:lnTo>
                  <a:lnTo>
                    <a:pt x="1414" y="707"/>
                  </a:lnTo>
                  <a:close/>
                  <a:moveTo>
                    <a:pt x="1445" y="537"/>
                  </a:moveTo>
                  <a:lnTo>
                    <a:pt x="1445" y="555"/>
                  </a:lnTo>
                  <a:lnTo>
                    <a:pt x="1448" y="569"/>
                  </a:lnTo>
                  <a:lnTo>
                    <a:pt x="1453" y="582"/>
                  </a:lnTo>
                  <a:lnTo>
                    <a:pt x="1459" y="592"/>
                  </a:lnTo>
                  <a:lnTo>
                    <a:pt x="1468" y="601"/>
                  </a:lnTo>
                  <a:lnTo>
                    <a:pt x="1476" y="605"/>
                  </a:lnTo>
                  <a:lnTo>
                    <a:pt x="1486" y="609"/>
                  </a:lnTo>
                  <a:lnTo>
                    <a:pt x="1497" y="611"/>
                  </a:lnTo>
                  <a:lnTo>
                    <a:pt x="1507" y="609"/>
                  </a:lnTo>
                  <a:lnTo>
                    <a:pt x="1517" y="605"/>
                  </a:lnTo>
                  <a:lnTo>
                    <a:pt x="1525" y="599"/>
                  </a:lnTo>
                  <a:lnTo>
                    <a:pt x="1534" y="592"/>
                  </a:lnTo>
                  <a:lnTo>
                    <a:pt x="1540" y="580"/>
                  </a:lnTo>
                  <a:lnTo>
                    <a:pt x="1546" y="568"/>
                  </a:lnTo>
                  <a:lnTo>
                    <a:pt x="1548" y="553"/>
                  </a:lnTo>
                  <a:lnTo>
                    <a:pt x="1548" y="534"/>
                  </a:lnTo>
                  <a:lnTo>
                    <a:pt x="1548" y="517"/>
                  </a:lnTo>
                  <a:lnTo>
                    <a:pt x="1546" y="501"/>
                  </a:lnTo>
                  <a:lnTo>
                    <a:pt x="1541" y="490"/>
                  </a:lnTo>
                  <a:lnTo>
                    <a:pt x="1534" y="478"/>
                  </a:lnTo>
                  <a:lnTo>
                    <a:pt x="1525" y="471"/>
                  </a:lnTo>
                  <a:lnTo>
                    <a:pt x="1517" y="465"/>
                  </a:lnTo>
                  <a:lnTo>
                    <a:pt x="1508" y="461"/>
                  </a:lnTo>
                  <a:lnTo>
                    <a:pt x="1498" y="461"/>
                  </a:lnTo>
                  <a:lnTo>
                    <a:pt x="1488" y="462"/>
                  </a:lnTo>
                  <a:lnTo>
                    <a:pt x="1478" y="465"/>
                  </a:lnTo>
                  <a:lnTo>
                    <a:pt x="1469" y="471"/>
                  </a:lnTo>
                  <a:lnTo>
                    <a:pt x="1460" y="480"/>
                  </a:lnTo>
                  <a:lnTo>
                    <a:pt x="1453" y="491"/>
                  </a:lnTo>
                  <a:lnTo>
                    <a:pt x="1449" y="504"/>
                  </a:lnTo>
                  <a:lnTo>
                    <a:pt x="1445" y="520"/>
                  </a:lnTo>
                  <a:lnTo>
                    <a:pt x="1445" y="537"/>
                  </a:lnTo>
                  <a:close/>
                  <a:moveTo>
                    <a:pt x="1739" y="632"/>
                  </a:moveTo>
                  <a:lnTo>
                    <a:pt x="1739" y="604"/>
                  </a:lnTo>
                  <a:lnTo>
                    <a:pt x="1732" y="612"/>
                  </a:lnTo>
                  <a:lnTo>
                    <a:pt x="1726" y="618"/>
                  </a:lnTo>
                  <a:lnTo>
                    <a:pt x="1719" y="624"/>
                  </a:lnTo>
                  <a:lnTo>
                    <a:pt x="1711" y="629"/>
                  </a:lnTo>
                  <a:lnTo>
                    <a:pt x="1704" y="632"/>
                  </a:lnTo>
                  <a:lnTo>
                    <a:pt x="1695" y="635"/>
                  </a:lnTo>
                  <a:lnTo>
                    <a:pt x="1685" y="637"/>
                  </a:lnTo>
                  <a:lnTo>
                    <a:pt x="1677" y="637"/>
                  </a:lnTo>
                  <a:lnTo>
                    <a:pt x="1668" y="637"/>
                  </a:lnTo>
                  <a:lnTo>
                    <a:pt x="1659" y="635"/>
                  </a:lnTo>
                  <a:lnTo>
                    <a:pt x="1652" y="634"/>
                  </a:lnTo>
                  <a:lnTo>
                    <a:pt x="1645" y="631"/>
                  </a:lnTo>
                  <a:lnTo>
                    <a:pt x="1638" y="627"/>
                  </a:lnTo>
                  <a:lnTo>
                    <a:pt x="1632" y="624"/>
                  </a:lnTo>
                  <a:lnTo>
                    <a:pt x="1626" y="619"/>
                  </a:lnTo>
                  <a:lnTo>
                    <a:pt x="1622" y="614"/>
                  </a:lnTo>
                  <a:lnTo>
                    <a:pt x="1616" y="604"/>
                  </a:lnTo>
                  <a:lnTo>
                    <a:pt x="1612" y="589"/>
                  </a:lnTo>
                  <a:lnTo>
                    <a:pt x="1610" y="578"/>
                  </a:lnTo>
                  <a:lnTo>
                    <a:pt x="1610" y="559"/>
                  </a:lnTo>
                  <a:lnTo>
                    <a:pt x="1610" y="439"/>
                  </a:lnTo>
                  <a:lnTo>
                    <a:pt x="1644" y="439"/>
                  </a:lnTo>
                  <a:lnTo>
                    <a:pt x="1644" y="546"/>
                  </a:lnTo>
                  <a:lnTo>
                    <a:pt x="1644" y="568"/>
                  </a:lnTo>
                  <a:lnTo>
                    <a:pt x="1645" y="580"/>
                  </a:lnTo>
                  <a:lnTo>
                    <a:pt x="1648" y="588"/>
                  </a:lnTo>
                  <a:lnTo>
                    <a:pt x="1651" y="592"/>
                  </a:lnTo>
                  <a:lnTo>
                    <a:pt x="1654" y="598"/>
                  </a:lnTo>
                  <a:lnTo>
                    <a:pt x="1658" y="601"/>
                  </a:lnTo>
                  <a:lnTo>
                    <a:pt x="1664" y="605"/>
                  </a:lnTo>
                  <a:lnTo>
                    <a:pt x="1670" y="606"/>
                  </a:lnTo>
                  <a:lnTo>
                    <a:pt x="1677" y="608"/>
                  </a:lnTo>
                  <a:lnTo>
                    <a:pt x="1684" y="609"/>
                  </a:lnTo>
                  <a:lnTo>
                    <a:pt x="1691" y="608"/>
                  </a:lnTo>
                  <a:lnTo>
                    <a:pt x="1697" y="606"/>
                  </a:lnTo>
                  <a:lnTo>
                    <a:pt x="1704" y="605"/>
                  </a:lnTo>
                  <a:lnTo>
                    <a:pt x="1711" y="601"/>
                  </a:lnTo>
                  <a:lnTo>
                    <a:pt x="1717" y="596"/>
                  </a:lnTo>
                  <a:lnTo>
                    <a:pt x="1721" y="592"/>
                  </a:lnTo>
                  <a:lnTo>
                    <a:pt x="1726" y="586"/>
                  </a:lnTo>
                  <a:lnTo>
                    <a:pt x="1729" y="580"/>
                  </a:lnTo>
                  <a:lnTo>
                    <a:pt x="1732" y="573"/>
                  </a:lnTo>
                  <a:lnTo>
                    <a:pt x="1733" y="565"/>
                  </a:lnTo>
                  <a:lnTo>
                    <a:pt x="1734" y="555"/>
                  </a:lnTo>
                  <a:lnTo>
                    <a:pt x="1734" y="543"/>
                  </a:lnTo>
                  <a:lnTo>
                    <a:pt x="1734" y="439"/>
                  </a:lnTo>
                  <a:lnTo>
                    <a:pt x="1768" y="439"/>
                  </a:lnTo>
                  <a:lnTo>
                    <a:pt x="1768" y="632"/>
                  </a:lnTo>
                  <a:lnTo>
                    <a:pt x="1739" y="63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2905125" y="844550"/>
              <a:ext cx="357188" cy="184150"/>
            </a:xfrm>
            <a:custGeom>
              <a:avLst/>
              <a:gdLst>
                <a:gd name="T0" fmla="*/ 0 w 675"/>
                <a:gd name="T1" fmla="*/ 0 h 348"/>
                <a:gd name="T2" fmla="*/ 37 w 675"/>
                <a:gd name="T3" fmla="*/ 91 h 348"/>
                <a:gd name="T4" fmla="*/ 56 w 675"/>
                <a:gd name="T5" fmla="*/ 77 h 348"/>
                <a:gd name="T6" fmla="*/ 78 w 675"/>
                <a:gd name="T7" fmla="*/ 71 h 348"/>
                <a:gd name="T8" fmla="*/ 104 w 675"/>
                <a:gd name="T9" fmla="*/ 72 h 348"/>
                <a:gd name="T10" fmla="*/ 127 w 675"/>
                <a:gd name="T11" fmla="*/ 83 h 348"/>
                <a:gd name="T12" fmla="*/ 146 w 675"/>
                <a:gd name="T13" fmla="*/ 98 h 348"/>
                <a:gd name="T14" fmla="*/ 159 w 675"/>
                <a:gd name="T15" fmla="*/ 121 h 348"/>
                <a:gd name="T16" fmla="*/ 167 w 675"/>
                <a:gd name="T17" fmla="*/ 149 h 348"/>
                <a:gd name="T18" fmla="*/ 167 w 675"/>
                <a:gd name="T19" fmla="*/ 180 h 348"/>
                <a:gd name="T20" fmla="*/ 161 w 675"/>
                <a:gd name="T21" fmla="*/ 214 h 348"/>
                <a:gd name="T22" fmla="*/ 150 w 675"/>
                <a:gd name="T23" fmla="*/ 238 h 348"/>
                <a:gd name="T24" fmla="*/ 131 w 675"/>
                <a:gd name="T25" fmla="*/ 258 h 348"/>
                <a:gd name="T26" fmla="*/ 108 w 675"/>
                <a:gd name="T27" fmla="*/ 270 h 348"/>
                <a:gd name="T28" fmla="*/ 84 w 675"/>
                <a:gd name="T29" fmla="*/ 273 h 348"/>
                <a:gd name="T30" fmla="*/ 60 w 675"/>
                <a:gd name="T31" fmla="*/ 268 h 348"/>
                <a:gd name="T32" fmla="*/ 40 w 675"/>
                <a:gd name="T33" fmla="*/ 257 h 348"/>
                <a:gd name="T34" fmla="*/ 30 w 675"/>
                <a:gd name="T35" fmla="*/ 268 h 348"/>
                <a:gd name="T36" fmla="*/ 32 w 675"/>
                <a:gd name="T37" fmla="*/ 201 h 348"/>
                <a:gd name="T38" fmla="*/ 43 w 675"/>
                <a:gd name="T39" fmla="*/ 227 h 348"/>
                <a:gd name="T40" fmla="*/ 58 w 675"/>
                <a:gd name="T41" fmla="*/ 240 h 348"/>
                <a:gd name="T42" fmla="*/ 75 w 675"/>
                <a:gd name="T43" fmla="*/ 245 h 348"/>
                <a:gd name="T44" fmla="*/ 101 w 675"/>
                <a:gd name="T45" fmla="*/ 241 h 348"/>
                <a:gd name="T46" fmla="*/ 125 w 675"/>
                <a:gd name="T47" fmla="*/ 216 h 348"/>
                <a:gd name="T48" fmla="*/ 134 w 675"/>
                <a:gd name="T49" fmla="*/ 172 h 348"/>
                <a:gd name="T50" fmla="*/ 125 w 675"/>
                <a:gd name="T51" fmla="*/ 126 h 348"/>
                <a:gd name="T52" fmla="*/ 102 w 675"/>
                <a:gd name="T53" fmla="*/ 103 h 348"/>
                <a:gd name="T54" fmla="*/ 72 w 675"/>
                <a:gd name="T55" fmla="*/ 98 h 348"/>
                <a:gd name="T56" fmla="*/ 46 w 675"/>
                <a:gd name="T57" fmla="*/ 116 h 348"/>
                <a:gd name="T58" fmla="*/ 30 w 675"/>
                <a:gd name="T59" fmla="*/ 153 h 348"/>
                <a:gd name="T60" fmla="*/ 196 w 675"/>
                <a:gd name="T61" fmla="*/ 0 h 348"/>
                <a:gd name="T62" fmla="*/ 196 w 675"/>
                <a:gd name="T63" fmla="*/ 268 h 348"/>
                <a:gd name="T64" fmla="*/ 301 w 675"/>
                <a:gd name="T65" fmla="*/ 0 h 348"/>
                <a:gd name="T66" fmla="*/ 268 w 675"/>
                <a:gd name="T67" fmla="*/ 268 h 348"/>
                <a:gd name="T68" fmla="*/ 301 w 675"/>
                <a:gd name="T69" fmla="*/ 268 h 348"/>
                <a:gd name="T70" fmla="*/ 340 w 675"/>
                <a:gd name="T71" fmla="*/ 0 h 348"/>
                <a:gd name="T72" fmla="*/ 451 w 675"/>
                <a:gd name="T73" fmla="*/ 75 h 348"/>
                <a:gd name="T74" fmla="*/ 502 w 675"/>
                <a:gd name="T75" fmla="*/ 268 h 348"/>
                <a:gd name="T76" fmla="*/ 373 w 675"/>
                <a:gd name="T77" fmla="*/ 192 h 348"/>
                <a:gd name="T78" fmla="*/ 515 w 675"/>
                <a:gd name="T79" fmla="*/ 343 h 348"/>
                <a:gd name="T80" fmla="*/ 529 w 675"/>
                <a:gd name="T81" fmla="*/ 316 h 348"/>
                <a:gd name="T82" fmla="*/ 554 w 675"/>
                <a:gd name="T83" fmla="*/ 309 h 348"/>
                <a:gd name="T84" fmla="*/ 568 w 675"/>
                <a:gd name="T85" fmla="*/ 277 h 348"/>
                <a:gd name="T86" fmla="*/ 497 w 675"/>
                <a:gd name="T87" fmla="*/ 75 h 348"/>
                <a:gd name="T88" fmla="*/ 577 w 675"/>
                <a:gd name="T89" fmla="*/ 198 h 348"/>
                <a:gd name="T90" fmla="*/ 587 w 675"/>
                <a:gd name="T91" fmla="*/ 232 h 348"/>
                <a:gd name="T92" fmla="*/ 597 w 675"/>
                <a:gd name="T93" fmla="*/ 199 h 348"/>
                <a:gd name="T94" fmla="*/ 675 w 675"/>
                <a:gd name="T95" fmla="*/ 75 h 348"/>
                <a:gd name="T96" fmla="*/ 591 w 675"/>
                <a:gd name="T97" fmla="*/ 299 h 348"/>
                <a:gd name="T98" fmla="*/ 578 w 675"/>
                <a:gd name="T99" fmla="*/ 323 h 348"/>
                <a:gd name="T100" fmla="*/ 562 w 675"/>
                <a:gd name="T101" fmla="*/ 340 h 348"/>
                <a:gd name="T102" fmla="*/ 543 w 675"/>
                <a:gd name="T103" fmla="*/ 348 h 348"/>
                <a:gd name="T104" fmla="*/ 515 w 675"/>
                <a:gd name="T105" fmla="*/ 34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75" h="348">
                  <a:moveTo>
                    <a:pt x="30" y="268"/>
                  </a:moveTo>
                  <a:lnTo>
                    <a:pt x="0" y="268"/>
                  </a:lnTo>
                  <a:lnTo>
                    <a:pt x="0" y="0"/>
                  </a:lnTo>
                  <a:lnTo>
                    <a:pt x="33" y="0"/>
                  </a:lnTo>
                  <a:lnTo>
                    <a:pt x="33" y="97"/>
                  </a:lnTo>
                  <a:lnTo>
                    <a:pt x="37" y="91"/>
                  </a:lnTo>
                  <a:lnTo>
                    <a:pt x="43" y="85"/>
                  </a:lnTo>
                  <a:lnTo>
                    <a:pt x="50" y="81"/>
                  </a:lnTo>
                  <a:lnTo>
                    <a:pt x="56" y="77"/>
                  </a:lnTo>
                  <a:lnTo>
                    <a:pt x="63" y="74"/>
                  </a:lnTo>
                  <a:lnTo>
                    <a:pt x="71" y="72"/>
                  </a:lnTo>
                  <a:lnTo>
                    <a:pt x="78" y="71"/>
                  </a:lnTo>
                  <a:lnTo>
                    <a:pt x="86" y="71"/>
                  </a:lnTo>
                  <a:lnTo>
                    <a:pt x="95" y="71"/>
                  </a:lnTo>
                  <a:lnTo>
                    <a:pt x="104" y="72"/>
                  </a:lnTo>
                  <a:lnTo>
                    <a:pt x="111" y="75"/>
                  </a:lnTo>
                  <a:lnTo>
                    <a:pt x="120" y="78"/>
                  </a:lnTo>
                  <a:lnTo>
                    <a:pt x="127" y="83"/>
                  </a:lnTo>
                  <a:lnTo>
                    <a:pt x="134" y="87"/>
                  </a:lnTo>
                  <a:lnTo>
                    <a:pt x="140" y="93"/>
                  </a:lnTo>
                  <a:lnTo>
                    <a:pt x="146" y="98"/>
                  </a:lnTo>
                  <a:lnTo>
                    <a:pt x="151" y="106"/>
                  </a:lnTo>
                  <a:lnTo>
                    <a:pt x="156" y="113"/>
                  </a:lnTo>
                  <a:lnTo>
                    <a:pt x="159" y="121"/>
                  </a:lnTo>
                  <a:lnTo>
                    <a:pt x="163" y="130"/>
                  </a:lnTo>
                  <a:lnTo>
                    <a:pt x="164" y="139"/>
                  </a:lnTo>
                  <a:lnTo>
                    <a:pt x="167" y="149"/>
                  </a:lnTo>
                  <a:lnTo>
                    <a:pt x="167" y="159"/>
                  </a:lnTo>
                  <a:lnTo>
                    <a:pt x="169" y="169"/>
                  </a:lnTo>
                  <a:lnTo>
                    <a:pt x="167" y="180"/>
                  </a:lnTo>
                  <a:lnTo>
                    <a:pt x="167" y="192"/>
                  </a:lnTo>
                  <a:lnTo>
                    <a:pt x="164" y="204"/>
                  </a:lnTo>
                  <a:lnTo>
                    <a:pt x="161" y="214"/>
                  </a:lnTo>
                  <a:lnTo>
                    <a:pt x="159" y="222"/>
                  </a:lnTo>
                  <a:lnTo>
                    <a:pt x="154" y="231"/>
                  </a:lnTo>
                  <a:lnTo>
                    <a:pt x="150" y="238"/>
                  </a:lnTo>
                  <a:lnTo>
                    <a:pt x="144" y="245"/>
                  </a:lnTo>
                  <a:lnTo>
                    <a:pt x="137" y="252"/>
                  </a:lnTo>
                  <a:lnTo>
                    <a:pt x="131" y="258"/>
                  </a:lnTo>
                  <a:lnTo>
                    <a:pt x="124" y="263"/>
                  </a:lnTo>
                  <a:lnTo>
                    <a:pt x="117" y="267"/>
                  </a:lnTo>
                  <a:lnTo>
                    <a:pt x="108" y="270"/>
                  </a:lnTo>
                  <a:lnTo>
                    <a:pt x="101" y="271"/>
                  </a:lnTo>
                  <a:lnTo>
                    <a:pt x="92" y="273"/>
                  </a:lnTo>
                  <a:lnTo>
                    <a:pt x="84" y="273"/>
                  </a:lnTo>
                  <a:lnTo>
                    <a:pt x="76" y="273"/>
                  </a:lnTo>
                  <a:lnTo>
                    <a:pt x="68" y="271"/>
                  </a:lnTo>
                  <a:lnTo>
                    <a:pt x="60" y="268"/>
                  </a:lnTo>
                  <a:lnTo>
                    <a:pt x="53" y="265"/>
                  </a:lnTo>
                  <a:lnTo>
                    <a:pt x="48" y="263"/>
                  </a:lnTo>
                  <a:lnTo>
                    <a:pt x="40" y="257"/>
                  </a:lnTo>
                  <a:lnTo>
                    <a:pt x="36" y="251"/>
                  </a:lnTo>
                  <a:lnTo>
                    <a:pt x="30" y="244"/>
                  </a:lnTo>
                  <a:lnTo>
                    <a:pt x="30" y="268"/>
                  </a:lnTo>
                  <a:close/>
                  <a:moveTo>
                    <a:pt x="30" y="170"/>
                  </a:moveTo>
                  <a:lnTo>
                    <a:pt x="30" y="186"/>
                  </a:lnTo>
                  <a:lnTo>
                    <a:pt x="32" y="201"/>
                  </a:lnTo>
                  <a:lnTo>
                    <a:pt x="35" y="212"/>
                  </a:lnTo>
                  <a:lnTo>
                    <a:pt x="39" y="221"/>
                  </a:lnTo>
                  <a:lnTo>
                    <a:pt x="43" y="227"/>
                  </a:lnTo>
                  <a:lnTo>
                    <a:pt x="48" y="232"/>
                  </a:lnTo>
                  <a:lnTo>
                    <a:pt x="52" y="237"/>
                  </a:lnTo>
                  <a:lnTo>
                    <a:pt x="58" y="240"/>
                  </a:lnTo>
                  <a:lnTo>
                    <a:pt x="63" y="242"/>
                  </a:lnTo>
                  <a:lnTo>
                    <a:pt x="69" y="244"/>
                  </a:lnTo>
                  <a:lnTo>
                    <a:pt x="75" y="245"/>
                  </a:lnTo>
                  <a:lnTo>
                    <a:pt x="81" y="247"/>
                  </a:lnTo>
                  <a:lnTo>
                    <a:pt x="92" y="245"/>
                  </a:lnTo>
                  <a:lnTo>
                    <a:pt x="101" y="241"/>
                  </a:lnTo>
                  <a:lnTo>
                    <a:pt x="111" y="235"/>
                  </a:lnTo>
                  <a:lnTo>
                    <a:pt x="118" y="228"/>
                  </a:lnTo>
                  <a:lnTo>
                    <a:pt x="125" y="216"/>
                  </a:lnTo>
                  <a:lnTo>
                    <a:pt x="131" y="204"/>
                  </a:lnTo>
                  <a:lnTo>
                    <a:pt x="134" y="189"/>
                  </a:lnTo>
                  <a:lnTo>
                    <a:pt x="134" y="172"/>
                  </a:lnTo>
                  <a:lnTo>
                    <a:pt x="134" y="155"/>
                  </a:lnTo>
                  <a:lnTo>
                    <a:pt x="131" y="139"/>
                  </a:lnTo>
                  <a:lnTo>
                    <a:pt x="125" y="126"/>
                  </a:lnTo>
                  <a:lnTo>
                    <a:pt x="120" y="116"/>
                  </a:lnTo>
                  <a:lnTo>
                    <a:pt x="111" y="108"/>
                  </a:lnTo>
                  <a:lnTo>
                    <a:pt x="102" y="103"/>
                  </a:lnTo>
                  <a:lnTo>
                    <a:pt x="94" y="98"/>
                  </a:lnTo>
                  <a:lnTo>
                    <a:pt x="84" y="97"/>
                  </a:lnTo>
                  <a:lnTo>
                    <a:pt x="72" y="98"/>
                  </a:lnTo>
                  <a:lnTo>
                    <a:pt x="63" y="103"/>
                  </a:lnTo>
                  <a:lnTo>
                    <a:pt x="53" y="108"/>
                  </a:lnTo>
                  <a:lnTo>
                    <a:pt x="46" y="116"/>
                  </a:lnTo>
                  <a:lnTo>
                    <a:pt x="39" y="127"/>
                  </a:lnTo>
                  <a:lnTo>
                    <a:pt x="35" y="139"/>
                  </a:lnTo>
                  <a:lnTo>
                    <a:pt x="30" y="153"/>
                  </a:lnTo>
                  <a:lnTo>
                    <a:pt x="30" y="170"/>
                  </a:lnTo>
                  <a:close/>
                  <a:moveTo>
                    <a:pt x="196" y="268"/>
                  </a:moveTo>
                  <a:lnTo>
                    <a:pt x="196" y="0"/>
                  </a:lnTo>
                  <a:lnTo>
                    <a:pt x="229" y="0"/>
                  </a:lnTo>
                  <a:lnTo>
                    <a:pt x="229" y="268"/>
                  </a:lnTo>
                  <a:lnTo>
                    <a:pt x="196" y="268"/>
                  </a:lnTo>
                  <a:close/>
                  <a:moveTo>
                    <a:pt x="268" y="38"/>
                  </a:moveTo>
                  <a:lnTo>
                    <a:pt x="268" y="0"/>
                  </a:lnTo>
                  <a:lnTo>
                    <a:pt x="301" y="0"/>
                  </a:lnTo>
                  <a:lnTo>
                    <a:pt x="301" y="38"/>
                  </a:lnTo>
                  <a:lnTo>
                    <a:pt x="268" y="38"/>
                  </a:lnTo>
                  <a:close/>
                  <a:moveTo>
                    <a:pt x="268" y="268"/>
                  </a:moveTo>
                  <a:lnTo>
                    <a:pt x="268" y="75"/>
                  </a:lnTo>
                  <a:lnTo>
                    <a:pt x="301" y="75"/>
                  </a:lnTo>
                  <a:lnTo>
                    <a:pt x="301" y="268"/>
                  </a:lnTo>
                  <a:lnTo>
                    <a:pt x="268" y="268"/>
                  </a:lnTo>
                  <a:close/>
                  <a:moveTo>
                    <a:pt x="340" y="268"/>
                  </a:moveTo>
                  <a:lnTo>
                    <a:pt x="340" y="0"/>
                  </a:lnTo>
                  <a:lnTo>
                    <a:pt x="373" y="0"/>
                  </a:lnTo>
                  <a:lnTo>
                    <a:pt x="373" y="153"/>
                  </a:lnTo>
                  <a:lnTo>
                    <a:pt x="451" y="75"/>
                  </a:lnTo>
                  <a:lnTo>
                    <a:pt x="493" y="75"/>
                  </a:lnTo>
                  <a:lnTo>
                    <a:pt x="419" y="147"/>
                  </a:lnTo>
                  <a:lnTo>
                    <a:pt x="502" y="268"/>
                  </a:lnTo>
                  <a:lnTo>
                    <a:pt x="461" y="268"/>
                  </a:lnTo>
                  <a:lnTo>
                    <a:pt x="396" y="170"/>
                  </a:lnTo>
                  <a:lnTo>
                    <a:pt x="373" y="192"/>
                  </a:lnTo>
                  <a:lnTo>
                    <a:pt x="373" y="268"/>
                  </a:lnTo>
                  <a:lnTo>
                    <a:pt x="340" y="268"/>
                  </a:lnTo>
                  <a:close/>
                  <a:moveTo>
                    <a:pt x="515" y="343"/>
                  </a:moveTo>
                  <a:lnTo>
                    <a:pt x="510" y="313"/>
                  </a:lnTo>
                  <a:lnTo>
                    <a:pt x="520" y="316"/>
                  </a:lnTo>
                  <a:lnTo>
                    <a:pt x="529" y="316"/>
                  </a:lnTo>
                  <a:lnTo>
                    <a:pt x="539" y="314"/>
                  </a:lnTo>
                  <a:lnTo>
                    <a:pt x="548" y="313"/>
                  </a:lnTo>
                  <a:lnTo>
                    <a:pt x="554" y="309"/>
                  </a:lnTo>
                  <a:lnTo>
                    <a:pt x="558" y="301"/>
                  </a:lnTo>
                  <a:lnTo>
                    <a:pt x="562" y="293"/>
                  </a:lnTo>
                  <a:lnTo>
                    <a:pt x="568" y="277"/>
                  </a:lnTo>
                  <a:lnTo>
                    <a:pt x="569" y="274"/>
                  </a:lnTo>
                  <a:lnTo>
                    <a:pt x="571" y="270"/>
                  </a:lnTo>
                  <a:lnTo>
                    <a:pt x="497" y="75"/>
                  </a:lnTo>
                  <a:lnTo>
                    <a:pt x="532" y="75"/>
                  </a:lnTo>
                  <a:lnTo>
                    <a:pt x="572" y="186"/>
                  </a:lnTo>
                  <a:lnTo>
                    <a:pt x="577" y="198"/>
                  </a:lnTo>
                  <a:lnTo>
                    <a:pt x="581" y="209"/>
                  </a:lnTo>
                  <a:lnTo>
                    <a:pt x="584" y="219"/>
                  </a:lnTo>
                  <a:lnTo>
                    <a:pt x="587" y="232"/>
                  </a:lnTo>
                  <a:lnTo>
                    <a:pt x="590" y="221"/>
                  </a:lnTo>
                  <a:lnTo>
                    <a:pt x="594" y="209"/>
                  </a:lnTo>
                  <a:lnTo>
                    <a:pt x="597" y="199"/>
                  </a:lnTo>
                  <a:lnTo>
                    <a:pt x="601" y="188"/>
                  </a:lnTo>
                  <a:lnTo>
                    <a:pt x="641" y="75"/>
                  </a:lnTo>
                  <a:lnTo>
                    <a:pt x="675" y="75"/>
                  </a:lnTo>
                  <a:lnTo>
                    <a:pt x="601" y="273"/>
                  </a:lnTo>
                  <a:lnTo>
                    <a:pt x="595" y="287"/>
                  </a:lnTo>
                  <a:lnTo>
                    <a:pt x="591" y="299"/>
                  </a:lnTo>
                  <a:lnTo>
                    <a:pt x="587" y="309"/>
                  </a:lnTo>
                  <a:lnTo>
                    <a:pt x="582" y="316"/>
                  </a:lnTo>
                  <a:lnTo>
                    <a:pt x="578" y="323"/>
                  </a:lnTo>
                  <a:lnTo>
                    <a:pt x="574" y="330"/>
                  </a:lnTo>
                  <a:lnTo>
                    <a:pt x="568" y="336"/>
                  </a:lnTo>
                  <a:lnTo>
                    <a:pt x="562" y="340"/>
                  </a:lnTo>
                  <a:lnTo>
                    <a:pt x="556" y="343"/>
                  </a:lnTo>
                  <a:lnTo>
                    <a:pt x="551" y="346"/>
                  </a:lnTo>
                  <a:lnTo>
                    <a:pt x="543" y="348"/>
                  </a:lnTo>
                  <a:lnTo>
                    <a:pt x="536" y="348"/>
                  </a:lnTo>
                  <a:lnTo>
                    <a:pt x="526" y="346"/>
                  </a:lnTo>
                  <a:lnTo>
                    <a:pt x="515" y="34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3441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5694218" y="0"/>
            <a:ext cx="6497782" cy="2545773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4715988"/>
            <a:ext cx="2050473" cy="1449285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286500" y="1250866"/>
            <a:ext cx="5216236" cy="2358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1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6286500" y="3754087"/>
            <a:ext cx="5216236" cy="2358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Nadpis 1"/>
          <p:cNvSpPr>
            <a:spLocks noGrp="1"/>
          </p:cNvSpPr>
          <p:nvPr>
            <p:ph type="ctrTitle"/>
          </p:nvPr>
        </p:nvSpPr>
        <p:spPr>
          <a:xfrm>
            <a:off x="1524000" y="1919019"/>
            <a:ext cx="4045531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2"/>
          </p:nvPr>
        </p:nvSpPr>
        <p:spPr>
          <a:xfrm>
            <a:off x="3905250" y="4715988"/>
            <a:ext cx="2050473" cy="1449285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5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496292" y="4113810"/>
            <a:ext cx="2078181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3905250" y="4113809"/>
            <a:ext cx="2050473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3834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7595755" y="0"/>
            <a:ext cx="4586365" cy="685799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934109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4062754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6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1191399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1191399" y="1213598"/>
            <a:ext cx="5427518" cy="1022430"/>
          </a:xfrm>
        </p:spPr>
        <p:txBody>
          <a:bodyPr anchor="t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805464" y="2373509"/>
            <a:ext cx="1728445" cy="332898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8032172" y="1198585"/>
            <a:ext cx="3501737" cy="593273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43321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93801" y="388711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3398841" y="388711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993801" y="151020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3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3398841" y="151020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25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9857734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6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9857735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7971813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7971814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6085891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8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6085892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9" name="Podnadpis 2"/>
          <p:cNvSpPr>
            <a:spLocks noGrp="1"/>
          </p:cNvSpPr>
          <p:nvPr>
            <p:ph type="subTitle" idx="10"/>
          </p:nvPr>
        </p:nvSpPr>
        <p:spPr>
          <a:xfrm>
            <a:off x="6085891" y="2533536"/>
            <a:ext cx="5465094" cy="912290"/>
          </a:xfrm>
        </p:spPr>
        <p:txBody>
          <a:bodyPr anchor="t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6085891" y="1333562"/>
            <a:ext cx="5465095" cy="1191068"/>
          </a:xfrm>
        </p:spPr>
        <p:txBody>
          <a:bodyPr anchor="b" anchorCtr="0">
            <a:noAutofit/>
          </a:bodyPr>
          <a:lstStyle>
            <a:lvl1pPr algn="r">
              <a:lnSpc>
                <a:spcPct val="7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689031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krace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947418"/>
            <a:ext cx="1004460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1524000" y="1780476"/>
            <a:ext cx="10044608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15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075806"/>
            <a:ext cx="10044607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Obdélník 5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57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1" y="2075806"/>
            <a:ext cx="4922982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half" idx="11"/>
          </p:nvPr>
        </p:nvSpPr>
        <p:spPr>
          <a:xfrm>
            <a:off x="6645625" y="2075806"/>
            <a:ext cx="4922982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771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2"/>
          </p:nvPr>
        </p:nvSpPr>
        <p:spPr>
          <a:xfrm>
            <a:off x="8340436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534386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4937411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715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4212772"/>
            <a:ext cx="3932237" cy="2177142"/>
          </a:xfrm>
        </p:spPr>
        <p:txBody>
          <a:bodyPr>
            <a:noAutofit/>
          </a:bodyPr>
          <a:lstStyle>
            <a:lvl1pPr marL="0" indent="0">
              <a:lnSpc>
                <a:spcPct val="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8" name="Přímá spojnice 7"/>
          <p:cNvCxnSpPr/>
          <p:nvPr userDrawn="1"/>
        </p:nvCxnSpPr>
        <p:spPr>
          <a:xfrm rot="10800000" flipV="1">
            <a:off x="7598021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083468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78382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29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 2/3 vlevo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 userDrawn="1"/>
        </p:nvSpPr>
        <p:spPr>
          <a:xfrm>
            <a:off x="0" y="1"/>
            <a:ext cx="7595755" cy="685799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370217"/>
            <a:ext cx="6659880" cy="188105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text 2"/>
          <p:cNvSpPr>
            <a:spLocks noGrp="1"/>
          </p:cNvSpPr>
          <p:nvPr>
            <p:ph idx="1"/>
          </p:nvPr>
        </p:nvSpPr>
        <p:spPr>
          <a:xfrm>
            <a:off x="7680960" y="3370217"/>
            <a:ext cx="4171406" cy="31873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cs-CZ" dirty="0"/>
          </a:p>
        </p:txBody>
      </p:sp>
      <p:sp>
        <p:nvSpPr>
          <p:cNvPr id="9" name="Podnadpis 2"/>
          <p:cNvSpPr>
            <a:spLocks noGrp="1"/>
          </p:cNvSpPr>
          <p:nvPr>
            <p:ph type="subTitle" idx="10"/>
          </p:nvPr>
        </p:nvSpPr>
        <p:spPr>
          <a:xfrm>
            <a:off x="838200" y="5277394"/>
            <a:ext cx="6659880" cy="1280156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54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525346" y="1652534"/>
            <a:ext cx="2160000" cy="2160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4212772"/>
            <a:ext cx="3932237" cy="2177142"/>
          </a:xfrm>
        </p:spPr>
        <p:txBody>
          <a:bodyPr>
            <a:noAutofit/>
          </a:bodyPr>
          <a:lstStyle>
            <a:lvl1pPr marL="0" indent="0">
              <a:lnSpc>
                <a:spcPct val="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8" name="Přímá spojnice 7"/>
          <p:cNvCxnSpPr/>
          <p:nvPr userDrawn="1"/>
        </p:nvCxnSpPr>
        <p:spPr>
          <a:xfrm rot="10800000" flipV="1">
            <a:off x="7598021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 userDrawn="1"/>
        </p:nvCxnSpPr>
        <p:spPr>
          <a:xfrm flipV="1">
            <a:off x="7598020" y="392937"/>
            <a:ext cx="0" cy="108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24000" y="4109884"/>
            <a:ext cx="5978336" cy="1844602"/>
          </a:xfrm>
        </p:spPr>
        <p:txBody>
          <a:bodyPr>
            <a:no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77646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4037116"/>
            <a:ext cx="2310245" cy="1449285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Podnadpis 2"/>
          <p:cNvSpPr>
            <a:spLocks noGrp="1"/>
          </p:cNvSpPr>
          <p:nvPr>
            <p:ph type="subTitle" idx="10"/>
          </p:nvPr>
        </p:nvSpPr>
        <p:spPr>
          <a:xfrm>
            <a:off x="1524000" y="3471059"/>
            <a:ext cx="2310245" cy="566057"/>
          </a:xfrm>
        </p:spPr>
        <p:txBody>
          <a:bodyPr anchor="b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969327" y="1091045"/>
            <a:ext cx="8222673" cy="43953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1524000" y="0"/>
            <a:ext cx="2944091" cy="2545773"/>
          </a:xfrm>
          <a:solidFill>
            <a:srgbClr val="8397B0"/>
          </a:solidFill>
          <a:ln>
            <a:noFill/>
          </a:ln>
        </p:spPr>
        <p:txBody>
          <a:bodyPr lIns="144000" tIns="540000" anchor="ctr" anchorCtr="0">
            <a:noAutofit/>
          </a:bodyPr>
          <a:lstStyle>
            <a:lvl1pPr algn="ctr">
              <a:lnSpc>
                <a:spcPct val="70000"/>
              </a:lnSpc>
              <a:defRPr sz="14000" b="0" spc="-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3753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ěl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917120" y="3236976"/>
            <a:ext cx="5458044" cy="309850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74037" y="4178892"/>
            <a:ext cx="5046908" cy="2156593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6674037" y="3612835"/>
            <a:ext cx="5046908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215993" y="3766268"/>
            <a:ext cx="4027240" cy="1022430"/>
          </a:xfrm>
        </p:spPr>
        <p:txBody>
          <a:bodyPr anchor="t" anchorCtr="0"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7119" y="0"/>
            <a:ext cx="5458044" cy="3236976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1125246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61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917120" y="0"/>
            <a:ext cx="5458044" cy="6335485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215993" y="3766268"/>
            <a:ext cx="4027240" cy="1022430"/>
          </a:xfrm>
        </p:spPr>
        <p:txBody>
          <a:bodyPr anchor="t" anchorCtr="0"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3236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74037" y="4178892"/>
            <a:ext cx="5046908" cy="2156593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2" name="Podnadpis 2"/>
          <p:cNvSpPr>
            <a:spLocks noGrp="1"/>
          </p:cNvSpPr>
          <p:nvPr>
            <p:ph type="subTitle" idx="10"/>
          </p:nvPr>
        </p:nvSpPr>
        <p:spPr>
          <a:xfrm>
            <a:off x="6674037" y="3612835"/>
            <a:ext cx="5046908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12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7502236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2075806"/>
            <a:ext cx="4027239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7704091" y="1491343"/>
            <a:ext cx="4016853" cy="566057"/>
          </a:xfrm>
        </p:spPr>
        <p:txBody>
          <a:bodyPr wrap="square"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7693705" y="450507"/>
            <a:ext cx="4027240" cy="1022430"/>
          </a:xfrm>
        </p:spPr>
        <p:txBody>
          <a:bodyPr wrap="square" anchor="t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99146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693705" y="0"/>
            <a:ext cx="44982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075806"/>
            <a:ext cx="5988723" cy="4259680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7" y="1491343"/>
            <a:ext cx="5978336" cy="566057"/>
          </a:xfrm>
        </p:spPr>
        <p:txBody>
          <a:bodyPr anchor="b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1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248493" y="548218"/>
            <a:ext cx="4320115" cy="57615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947418"/>
            <a:ext cx="542751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1524000" y="1780476"/>
            <a:ext cx="5427518" cy="1022430"/>
          </a:xfrm>
        </p:spPr>
        <p:txBody>
          <a:bodyPr anchor="b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6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+1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3948545" cy="6857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204854" y="2947418"/>
            <a:ext cx="542751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4204854" y="1780476"/>
            <a:ext cx="5427518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10955095" y="1267690"/>
            <a:ext cx="1227025" cy="559030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9888681" y="-1"/>
            <a:ext cx="2293439" cy="2947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7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D1ED-DD00-4C1C-A181-E7F64D6E8981}" type="datetimeFigureOut">
              <a:rPr lang="cs-CZ" smtClean="0"/>
              <a:t>09.01.2023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8C02-398B-48DC-9EB9-4F4ACA46B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81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2" r:id="rId3"/>
    <p:sldLayoutId id="2147483668" r:id="rId4"/>
    <p:sldLayoutId id="2147483667" r:id="rId5"/>
    <p:sldLayoutId id="2147483661" r:id="rId6"/>
    <p:sldLayoutId id="2147483660" r:id="rId7"/>
    <p:sldLayoutId id="2147483664" r:id="rId8"/>
    <p:sldLayoutId id="2147483665" r:id="rId9"/>
    <p:sldLayoutId id="2147483663" r:id="rId10"/>
    <p:sldLayoutId id="2147483666" r:id="rId11"/>
    <p:sldLayoutId id="2147483669" r:id="rId12"/>
    <p:sldLayoutId id="2147483671" r:id="rId13"/>
    <p:sldLayoutId id="2147483672" r:id="rId14"/>
    <p:sldLayoutId id="2147483673" r:id="rId15"/>
    <p:sldLayoutId id="2147483674" r:id="rId16"/>
    <p:sldLayoutId id="2147483670" r:id="rId17"/>
    <p:sldLayoutId id="2147483658" r:id="rId18"/>
    <p:sldLayoutId id="2147483675" r:id="rId19"/>
  </p:sldLayoutIdLst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194400" rtl="0" eaLnBrk="1" latinLnBrk="0" hangingPunct="1">
        <a:lnSpc>
          <a:spcPct val="90000"/>
        </a:lnSpc>
        <a:spcBef>
          <a:spcPts val="10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45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63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a.rerabkova@npi.cz" TargetMode="External"/><Relationship Id="rId2" Type="http://schemas.openxmlformats.org/officeDocument/2006/relationships/hyperlink" Target="mailto:ivana.shanilova@np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evpraxi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ktsypo.cz/modely-systemu-podpory-pro-jednotlive-kabinety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png"/><Relationship Id="rId5" Type="http://schemas.openxmlformats.org/officeDocument/2006/relationships/hyperlink" Target="https://www.projektsypo.cz/bezpecnost" TargetMode="External"/><Relationship Id="rId4" Type="http://schemas.openxmlformats.org/officeDocument/2006/relationships/hyperlink" Target="https://www.projektsypo.cz/webinare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cebook.com/projektsypo" TargetMode="External"/><Relationship Id="rId3" Type="http://schemas.openxmlformats.org/officeDocument/2006/relationships/hyperlink" Target="https://www.projektsypo.cz/podpora-pro-skoly-se-zacinajicimi-uciteli#prirucky" TargetMode="External"/><Relationship Id="rId7" Type="http://schemas.openxmlformats.org/officeDocument/2006/relationships/hyperlink" Target="http://www.projektsypo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projektsypo.cz/podpora-pro-skoly-se-zacinajicimi-uciteli#webinare" TargetMode="External"/><Relationship Id="rId11" Type="http://schemas.openxmlformats.org/officeDocument/2006/relationships/hyperlink" Target="mailto:michal.vlcek@npi.cz" TargetMode="External"/><Relationship Id="rId5" Type="http://schemas.openxmlformats.org/officeDocument/2006/relationships/hyperlink" Target="https://www.projektsypo.cz/podpora-pro-skoly-se-zacinajicimi-uciteli#online_konzultace" TargetMode="External"/><Relationship Id="rId10" Type="http://schemas.openxmlformats.org/officeDocument/2006/relationships/hyperlink" Target="mailto:marketa.votavova@npi.cz" TargetMode="External"/><Relationship Id="rId4" Type="http://schemas.openxmlformats.org/officeDocument/2006/relationships/hyperlink" Target="https://www.projektsypo.cz/podpora-pro-skoly-se-zacinajicimi-uciteli#e-learning" TargetMode="External"/><Relationship Id="rId9" Type="http://schemas.openxmlformats.org/officeDocument/2006/relationships/hyperlink" Target="mailto:martin.hribek@npi.cz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iltokamila.rottova@npi.cz" TargetMode="External"/><Relationship Id="rId2" Type="http://schemas.openxmlformats.org/officeDocument/2006/relationships/hyperlink" Target="https://www.npi.cz/projekty/4597-systemove-prostredi-k-prohlubovani-kompetenci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milada.pelajova@npi.cz" TargetMode="External"/><Relationship Id="rId3" Type="http://schemas.openxmlformats.org/officeDocument/2006/relationships/hyperlink" Target="https://vedemeskolu.npi.cz/" TargetMode="External"/><Relationship Id="rId7" Type="http://schemas.openxmlformats.org/officeDocument/2006/relationships/hyperlink" Target="mailto:lenka.rehakova@npi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npi.cz/projekty" TargetMode="External"/><Relationship Id="rId11" Type="http://schemas.openxmlformats.org/officeDocument/2006/relationships/hyperlink" Target="mailto:marcela.mertinova@npi.cz" TargetMode="External"/><Relationship Id="rId5" Type="http://schemas.openxmlformats.org/officeDocument/2006/relationships/hyperlink" Target="https://www.npi.cz/projekty/5826-metodicka-podpora-akcniho-planovani" TargetMode="External"/><Relationship Id="rId10" Type="http://schemas.openxmlformats.org/officeDocument/2006/relationships/hyperlink" Target="mailto:jiri.dusek@npi.cz" TargetMode="External"/><Relationship Id="rId4" Type="http://schemas.openxmlformats.org/officeDocument/2006/relationships/hyperlink" Target="http://archiv-nuv.npi.cz/p-kap.html" TargetMode="External"/><Relationship Id="rId9" Type="http://schemas.openxmlformats.org/officeDocument/2006/relationships/hyperlink" Target="mailto:sarka.pirklova@npi.cz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michal.kustovny@npi.cz" TargetMode="External"/><Relationship Id="rId13" Type="http://schemas.openxmlformats.org/officeDocument/2006/relationships/oleObject" Target="../embeddings/oleObject1.bin"/><Relationship Id="rId3" Type="http://schemas.openxmlformats.org/officeDocument/2006/relationships/hyperlink" Target="https://www.edu.cz/npo/komponenta-3-1-inovace-ve-vzdelavani-v-kontextu-digitalizace/" TargetMode="External"/><Relationship Id="rId7" Type="http://schemas.openxmlformats.org/officeDocument/2006/relationships/hyperlink" Target="mailto:pert.polivka2@npi.cz" TargetMode="External"/><Relationship Id="rId12" Type="http://schemas.openxmlformats.org/officeDocument/2006/relationships/hyperlink" Target="https://revize.edu.cz/" TargetMode="Externa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www.edu.cz/digitalizujeme/metodicka-podpora/" TargetMode="External"/><Relationship Id="rId11" Type="http://schemas.openxmlformats.org/officeDocument/2006/relationships/hyperlink" Target="mailto:romana.hartmanova@npi.cz" TargetMode="External"/><Relationship Id="rId5" Type="http://schemas.openxmlformats.org/officeDocument/2006/relationships/hyperlink" Target="https://www.edu.cz/digitalizujeme/" TargetMode="External"/><Relationship Id="rId10" Type="http://schemas.openxmlformats.org/officeDocument/2006/relationships/hyperlink" Target="mailto:radek.dlouhy@npi.cz" TargetMode="External"/><Relationship Id="rId4" Type="http://schemas.openxmlformats.org/officeDocument/2006/relationships/hyperlink" Target="https://www.edu.cz/npo/komponenta-3-2-adaptace-kapacity-a-zamereni-skolnich-programu/" TargetMode="External"/><Relationship Id="rId9" Type="http://schemas.openxmlformats.org/officeDocument/2006/relationships/hyperlink" Target="mailto:michal.spitalnik@npi.cz" TargetMode="External"/><Relationship Id="rId1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rodnikvalifikace.cz/" TargetMode="External"/><Relationship Id="rId2" Type="http://schemas.openxmlformats.org/officeDocument/2006/relationships/hyperlink" Target="https://www.infoabsolvent.cz/Rady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rvp.cz/" TargetMode="Externa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pi.cz/aktuality/5858-valka-na-ukrajine-informace-pro-skoly" TargetMode="External"/><Relationship Id="rId3" Type="http://schemas.openxmlformats.org/officeDocument/2006/relationships/hyperlink" Target="mailto:michal.kryl@npi.cz" TargetMode="External"/><Relationship Id="rId7" Type="http://schemas.openxmlformats.org/officeDocument/2006/relationships/hyperlink" Target="mailto:margita.veberova@npi.cz" TargetMode="External"/><Relationship Id="rId2" Type="http://schemas.openxmlformats.org/officeDocument/2006/relationships/hyperlink" Target="https://www.nidv.cz/vzdelavaci-programy?filter_semester%5b%5d=2-2021&amp;filter_date%5b%5d=5-2021&amp;filter_date%5b%5d=6-2021&amp;filter_date%5b%5d=7-2021&amp;filter_date%5b%5d=8-2021&amp;filter_state%5b%5d=22&amp;filter_type%5b%5d=165&amp;search=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svoboha@email.cz" TargetMode="External"/><Relationship Id="rId11" Type="http://schemas.openxmlformats.org/officeDocument/2006/relationships/hyperlink" Target="https://cizinci.npi.cz/" TargetMode="External"/><Relationship Id="rId5" Type="http://schemas.openxmlformats.org/officeDocument/2006/relationships/hyperlink" Target="mailto:klara.zaleska@npi.cz" TargetMode="External"/><Relationship Id="rId10" Type="http://schemas.openxmlformats.org/officeDocument/2006/relationships/hyperlink" Target="https://ukrajina.npi.cz/" TargetMode="External"/><Relationship Id="rId4" Type="http://schemas.openxmlformats.org/officeDocument/2006/relationships/hyperlink" Target="mailto:jan.olbert@zsgajdosova.cz" TargetMode="External"/><Relationship Id="rId9" Type="http://schemas.openxmlformats.org/officeDocument/2006/relationships/hyperlink" Target="https://www.edu.cz/ukrajina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alentovani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hyperlink" Target="mailto:ivana.lichtenberkova@npi.cz" TargetMode="External"/><Relationship Id="rId4" Type="http://schemas.openxmlformats.org/officeDocument/2006/relationships/hyperlink" Target="mailto:lukas.borovicka@npi.cz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i.cz/" TargetMode="External"/><Relationship Id="rId2" Type="http://schemas.openxmlformats.org/officeDocument/2006/relationships/hyperlink" Target="mailto:plzen@npi.cz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NPI ČR  </a:t>
            </a:r>
            <a:br>
              <a:rPr lang="cs-CZ" dirty="0"/>
            </a:br>
            <a:br>
              <a:rPr lang="cs-CZ" dirty="0">
                <a:solidFill>
                  <a:srgbClr val="FA9E0D"/>
                </a:solidFill>
              </a:rPr>
            </a:br>
            <a:endParaRPr lang="cs-CZ" dirty="0">
              <a:solidFill>
                <a:srgbClr val="FA9E0D"/>
              </a:solidFill>
            </a:endParaRPr>
          </a:p>
        </p:txBody>
      </p:sp>
      <p:sp>
        <p:nvSpPr>
          <p:cNvPr id="18" name="Podnadpis 17"/>
          <p:cNvSpPr>
            <a:spLocks noGrp="1"/>
          </p:cNvSpPr>
          <p:nvPr>
            <p:ph type="subTitle" idx="1"/>
          </p:nvPr>
        </p:nvSpPr>
        <p:spPr>
          <a:xfrm>
            <a:off x="7697972" y="4006921"/>
            <a:ext cx="3838354" cy="249224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b="1" dirty="0"/>
              <a:t>PhDr. Ivana Shánilová, Ph.D.</a:t>
            </a:r>
          </a:p>
          <a:p>
            <a:r>
              <a:rPr lang="cs-CZ" b="1" dirty="0"/>
              <a:t>Vedoucí KP Praha a SČ NPI ČR</a:t>
            </a:r>
          </a:p>
          <a:p>
            <a:r>
              <a:rPr lang="cs-CZ" dirty="0"/>
              <a:t>email: </a:t>
            </a:r>
            <a:r>
              <a:rPr lang="cs-CZ" dirty="0">
                <a:hlinkClick r:id="rId2"/>
              </a:rPr>
              <a:t>ivana.shanilova@npi.cz    </a:t>
            </a:r>
            <a:endParaRPr lang="cs-CZ" b="1" dirty="0"/>
          </a:p>
          <a:p>
            <a:r>
              <a:rPr lang="cs-CZ" dirty="0"/>
              <a:t>tel: 775 571 608</a:t>
            </a:r>
            <a:endParaRPr lang="cs-CZ" b="1" dirty="0"/>
          </a:p>
          <a:p>
            <a:r>
              <a:rPr lang="cs-CZ" b="1" dirty="0"/>
              <a:t>Bc. Marcela Řeřábková</a:t>
            </a:r>
          </a:p>
          <a:p>
            <a:r>
              <a:rPr lang="cs-CZ" b="1" dirty="0"/>
              <a:t>zástupce vedoucího KP Praha a SČ NPI ČR</a:t>
            </a:r>
            <a:endParaRPr lang="cs-CZ" dirty="0"/>
          </a:p>
          <a:p>
            <a:r>
              <a:rPr lang="cs-CZ" dirty="0"/>
              <a:t>email: </a:t>
            </a:r>
            <a:r>
              <a:rPr lang="cs-CZ" dirty="0">
                <a:hlinkClick r:id="rId3"/>
              </a:rPr>
              <a:t>marcela.rerabkova@npi.cz</a:t>
            </a:r>
            <a:r>
              <a:rPr lang="cs-CZ" dirty="0"/>
              <a:t> </a:t>
            </a:r>
            <a:r>
              <a:rPr lang="cs-CZ" u="sng" dirty="0"/>
              <a:t>   </a:t>
            </a:r>
          </a:p>
          <a:p>
            <a:r>
              <a:rPr lang="cs-CZ" dirty="0"/>
              <a:t>tel: 739 029 240 </a:t>
            </a:r>
          </a:p>
        </p:txBody>
      </p:sp>
    </p:spTree>
    <p:extLst>
      <p:ext uri="{BB962C8B-B14F-4D97-AF65-F5344CB8AC3E}">
        <p14:creationId xmlns:p14="http://schemas.microsoft.com/office/powerpoint/2010/main" val="113846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3550C7CD-F78F-4157-9A51-F9BD3D0E4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3999" y="1703673"/>
            <a:ext cx="10044607" cy="4853195"/>
          </a:xfrm>
        </p:spPr>
        <p:txBody>
          <a:bodyPr/>
          <a:lstStyle/>
          <a:p>
            <a:pPr lvl="1"/>
            <a:r>
              <a:rPr lang="cs-CZ" sz="1600" dirty="0"/>
              <a:t>Semináře 1. pololetí 2023</a:t>
            </a:r>
            <a:endParaRPr lang="cs-CZ" sz="1600" dirty="0"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sz="16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n-lt"/>
              </a:rPr>
              <a:t>Sebepoškozování a sebevražedné jednání u dospívajících a jejich prevence - </a:t>
            </a:r>
            <a:r>
              <a:rPr lang="cs-CZ" sz="1600" dirty="0" err="1">
                <a:latin typeface="+mn-lt"/>
              </a:rPr>
              <a:t>webinář</a:t>
            </a:r>
            <a:r>
              <a:rPr lang="cs-CZ" sz="1600" dirty="0">
                <a:latin typeface="+mn-lt"/>
              </a:rPr>
              <a:t> – 25. 1. 2023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/>
              <a:t>Algoritmizace a robotika – 27. 1. 2023</a:t>
            </a:r>
            <a:endParaRPr lang="cs-CZ" sz="1600" dirty="0"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n-lt"/>
              </a:rPr>
              <a:t>Umělá inteligence – 28. 1. 2023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/>
              <a:t>Programování v jazyce Python – 27. 1. 2023, 8. 2. 2023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/>
              <a:t>Revize RVP ZV – Startovací balíček – Vzdělávání koordinátorů změny – 31. 1. 2023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/>
              <a:t>Kybernetická bezpečnost a prevence – 30. 1. 2023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/>
              <a:t>Syndrom vyhoření v pedagogické profesi – </a:t>
            </a:r>
            <a:r>
              <a:rPr lang="cs-CZ" sz="1600" dirty="0" err="1"/>
              <a:t>webinář</a:t>
            </a:r>
            <a:r>
              <a:rPr lang="cs-CZ" sz="1600" dirty="0"/>
              <a:t> – začíná 10. 2. 2023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/>
              <a:t>Revize RVP ZV – Startovací balíček – Vzdělávání koordinátorů změny – 8. 2. 2023, 22. 2. 2023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/>
              <a:t>Moderní didaktické postupy ve výuce anglického jazyka – začátek 7. 3. 2023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/>
              <a:t>Sebepoškozování a sebevražedné jednání u dospívajících a jejich prevence - </a:t>
            </a:r>
            <a:r>
              <a:rPr lang="cs-CZ" sz="1600" dirty="0" err="1"/>
              <a:t>webinář</a:t>
            </a:r>
            <a:r>
              <a:rPr lang="cs-CZ" sz="1600" dirty="0"/>
              <a:t> – 22. 3. 2023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/>
              <a:t>Sebepoškozování a sebevražedné jednání u dospívajících a jejich prevence - </a:t>
            </a:r>
            <a:r>
              <a:rPr lang="cs-CZ" sz="1600" dirty="0" err="1"/>
              <a:t>webinář</a:t>
            </a:r>
            <a:r>
              <a:rPr lang="cs-CZ" sz="1600" dirty="0"/>
              <a:t> – 26. 4. 2023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cs-CZ" sz="1600" dirty="0"/>
              <a:t>Sebepoškozování a sebevražedné jednání u dospívajících a jejich prevence - </a:t>
            </a:r>
            <a:r>
              <a:rPr lang="cs-CZ" sz="1600" dirty="0" err="1"/>
              <a:t>webinář</a:t>
            </a:r>
            <a:r>
              <a:rPr lang="cs-CZ" sz="1600" dirty="0"/>
              <a:t> – 17. 5. 2023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cs-CZ" dirty="0">
              <a:latin typeface="+mn-lt"/>
            </a:endParaRPr>
          </a:p>
          <a:p>
            <a:pPr lvl="1"/>
            <a:endParaRPr lang="cs-CZ" dirty="0">
              <a:latin typeface="+mn-lt"/>
            </a:endParaRPr>
          </a:p>
          <a:p>
            <a:pPr marL="171450" indent="-171450"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62C39E-3F17-4F3B-81A1-224C1B2CC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740054"/>
          </a:xfrm>
        </p:spPr>
        <p:txBody>
          <a:bodyPr/>
          <a:lstStyle/>
          <a:p>
            <a:r>
              <a:rPr lang="cs-CZ" dirty="0"/>
              <a:t>Nabídka vzdělávacích programů (DVPP) pro SŠ</a:t>
            </a:r>
          </a:p>
        </p:txBody>
      </p:sp>
    </p:spTree>
    <p:extLst>
      <p:ext uri="{BB962C8B-B14F-4D97-AF65-F5344CB8AC3E}">
        <p14:creationId xmlns:p14="http://schemas.microsoft.com/office/powerpoint/2010/main" val="362409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1571946" y="1448656"/>
            <a:ext cx="10150867" cy="4828854"/>
          </a:xfrm>
        </p:spPr>
        <p:txBody>
          <a:bodyPr vert="horz" lIns="91440" tIns="45720" rIns="91440" bIns="45720" rtlCol="0" anchor="t">
            <a:noAutofit/>
          </a:bodyPr>
          <a:lstStyle/>
          <a:p>
            <a:pPr fontAlgn="base">
              <a:lnSpc>
                <a:spcPct val="100000"/>
              </a:lnSpc>
            </a:pPr>
            <a:endParaRPr lang="cs-CZ" dirty="0"/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fontAlgn="base"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</a:rPr>
              <a:t>Projekty realizované do roku 2023</a:t>
            </a:r>
            <a:endParaRPr lang="cs-CZ" sz="1400" b="1" dirty="0">
              <a:solidFill>
                <a:srgbClr val="7D8EB7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​Systém profesní podpory učitelů a ředitelů (SYPO) – metodické kabinety, stálá konference ředitelů, podpora začínajících učitelů</a:t>
            </a:r>
            <a:r>
              <a:rPr lang="en-US" sz="1400" dirty="0"/>
              <a:t>​</a:t>
            </a:r>
            <a:endParaRPr lang="cs-CZ" sz="1400" dirty="0"/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​Systémové prostředí k prohlubování kompetencí (</a:t>
            </a:r>
            <a:r>
              <a:rPr lang="cs-CZ" sz="1400" dirty="0" err="1"/>
              <a:t>UpSkilling</a:t>
            </a:r>
            <a:r>
              <a:rPr lang="cs-CZ" sz="1400" dirty="0"/>
              <a:t>) – optimalizace sítě autorizovaných osob</a:t>
            </a:r>
            <a:r>
              <a:rPr lang="en-US" sz="1400" dirty="0"/>
              <a:t>​</a:t>
            </a:r>
            <a:endParaRPr lang="cs-CZ" sz="1400" dirty="0"/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​Metodická podpora akčního plánování (P-AP) – jednotný systém akčního plánování</a:t>
            </a:r>
            <a:r>
              <a:rPr lang="en-US" sz="1400" dirty="0"/>
              <a:t>​</a:t>
            </a:r>
            <a:endParaRPr lang="cs-CZ" sz="1400" dirty="0"/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fontAlgn="base"/>
            <a:endParaRPr lang="cs-CZ" dirty="0"/>
          </a:p>
          <a:p>
            <a:pPr fontAlgn="base"/>
            <a:r>
              <a:rPr lang="cs-CZ" dirty="0"/>
              <a:t>​</a:t>
            </a:r>
            <a:endParaRPr lang="cs-CZ" sz="1800" b="1" dirty="0"/>
          </a:p>
          <a:p>
            <a:pPr>
              <a:lnSpc>
                <a:spcPct val="100000"/>
              </a:lnSpc>
            </a:pPr>
            <a:endParaRPr lang="cs-CZ" sz="1800" b="1" dirty="0"/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524000" y="195209"/>
            <a:ext cx="10044607" cy="893852"/>
          </a:xfrm>
        </p:spPr>
        <p:txBody>
          <a:bodyPr/>
          <a:lstStyle/>
          <a:p>
            <a:r>
              <a:rPr lang="cs-CZ" dirty="0"/>
              <a:t>Projekty ESIF</a:t>
            </a:r>
          </a:p>
        </p:txBody>
      </p:sp>
    </p:spTree>
    <p:extLst>
      <p:ext uri="{BB962C8B-B14F-4D97-AF65-F5344CB8AC3E}">
        <p14:creationId xmlns:p14="http://schemas.microsoft.com/office/powerpoint/2010/main" val="346950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798898" y="1577609"/>
            <a:ext cx="10769710" cy="475787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Koncepce systematické a komplexní podpory odborného růstu pedagogických pracovníků s důrazem na kvalitu, za pomoci těchto nástrojů: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 marL="0" lvl="2">
              <a:lnSpc>
                <a:spcPct val="100000"/>
              </a:lnSpc>
              <a:spcBef>
                <a:spcPts val="600"/>
              </a:spcBef>
            </a:pPr>
            <a:r>
              <a:rPr lang="cs-CZ" sz="1400" b="1" dirty="0">
                <a:solidFill>
                  <a:srgbClr val="7D8EB7"/>
                </a:solidFill>
                <a:cs typeface="Arial"/>
              </a:rPr>
              <a:t>Metodické kabinety </a:t>
            </a:r>
            <a:r>
              <a:rPr lang="cs-CZ" b="1" dirty="0">
                <a:cs typeface="Arial"/>
              </a:rPr>
              <a:t>– </a:t>
            </a:r>
            <a:r>
              <a:rPr lang="cs-CZ" dirty="0">
                <a:cs typeface="Arial"/>
              </a:rPr>
              <a:t>národní kabinety, krajské kabinety, oblastní kabinety</a:t>
            </a:r>
          </a:p>
          <a:p>
            <a:pPr marL="0" lvl="2">
              <a:lnSpc>
                <a:spcPct val="100000"/>
              </a:lnSpc>
              <a:spcBef>
                <a:spcPts val="600"/>
              </a:spcBef>
            </a:pPr>
            <a:endParaRPr lang="cs-CZ" dirty="0">
              <a:cs typeface="Arial"/>
            </a:endParaRPr>
          </a:p>
          <a:p>
            <a:pPr marL="636270" indent="-1714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/>
                <a:cs typeface="Arial"/>
                <a:hlinkClick r:id="rId3"/>
              </a:rPr>
              <a:t>Modely profesní podpory</a:t>
            </a:r>
            <a:r>
              <a:rPr lang="cs-CZ" b="1" dirty="0">
                <a:latin typeface="Arial"/>
                <a:cs typeface="Arial"/>
              </a:rPr>
              <a:t> </a:t>
            </a:r>
            <a:r>
              <a:rPr lang="cs-CZ" dirty="0">
                <a:latin typeface="Arial"/>
                <a:cs typeface="Arial"/>
              </a:rPr>
              <a:t>pro každý metodický kabinet.</a:t>
            </a:r>
          </a:p>
          <a:p>
            <a:pPr marL="636270" indent="-1714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/>
                <a:cs typeface="Arial"/>
                <a:hlinkClick r:id="rId3"/>
              </a:rPr>
              <a:t>Metodické příručky </a:t>
            </a:r>
            <a:r>
              <a:rPr lang="cs-CZ" dirty="0">
                <a:latin typeface="Arial"/>
                <a:cs typeface="Arial"/>
              </a:rPr>
              <a:t>na aktuální a problémová témata (minimálně jedna ročně za každý kabinet).</a:t>
            </a:r>
            <a:endParaRPr lang="cs-CZ" dirty="0"/>
          </a:p>
          <a:p>
            <a:pPr marL="636270" indent="-1714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/>
                <a:cs typeface="Arial"/>
              </a:rPr>
              <a:t>Aktivity přímé podpory </a:t>
            </a:r>
            <a:r>
              <a:rPr lang="cs-CZ" dirty="0">
                <a:latin typeface="Arial"/>
                <a:cs typeface="Arial"/>
              </a:rPr>
              <a:t>typu </a:t>
            </a:r>
            <a:r>
              <a:rPr lang="cs-CZ" b="1" dirty="0">
                <a:latin typeface="Arial"/>
                <a:cs typeface="Arial"/>
              </a:rPr>
              <a:t>oblastní a krajské workshopy, intervize </a:t>
            </a:r>
            <a:r>
              <a:rPr lang="cs-CZ" dirty="0">
                <a:latin typeface="Arial"/>
                <a:cs typeface="Arial"/>
              </a:rPr>
              <a:t>apod. na témata, která členové kabinetů považují za problematická.</a:t>
            </a:r>
          </a:p>
          <a:p>
            <a:pPr marL="636270" indent="-1714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/>
                <a:cs typeface="Arial"/>
                <a:hlinkClick r:id="rId4"/>
              </a:rPr>
              <a:t>Webináře</a:t>
            </a:r>
            <a:r>
              <a:rPr lang="cs-CZ" b="1" dirty="0">
                <a:latin typeface="Arial"/>
                <a:cs typeface="Arial"/>
              </a:rPr>
              <a:t>, </a:t>
            </a:r>
            <a:r>
              <a:rPr lang="cs-CZ" b="1" dirty="0" err="1">
                <a:latin typeface="Arial"/>
                <a:cs typeface="Arial"/>
                <a:hlinkClick r:id="rId5"/>
              </a:rPr>
              <a:t>podcasty</a:t>
            </a:r>
            <a:r>
              <a:rPr lang="cs-CZ" b="1" dirty="0">
                <a:latin typeface="Arial"/>
                <a:cs typeface="Arial"/>
              </a:rPr>
              <a:t> </a:t>
            </a:r>
            <a:r>
              <a:rPr lang="cs-CZ" dirty="0">
                <a:latin typeface="Arial"/>
                <a:cs typeface="Arial"/>
              </a:rPr>
              <a:t>– dle podnětů členů metodických kabinetů na </a:t>
            </a:r>
            <a:r>
              <a:rPr lang="cs-CZ" b="1" dirty="0">
                <a:latin typeface="Arial"/>
                <a:cs typeface="Arial"/>
              </a:rPr>
              <a:t>aktuální témata.</a:t>
            </a:r>
          </a:p>
          <a:p>
            <a:pPr marL="807720" indent="-34290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b="1" dirty="0">
              <a:latin typeface="Arial"/>
              <a:cs typeface="Arial"/>
            </a:endParaRPr>
          </a:p>
          <a:p>
            <a:pPr marL="807720" indent="-34290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b="1" dirty="0">
              <a:latin typeface="Arial"/>
              <a:cs typeface="Arial"/>
            </a:endParaRPr>
          </a:p>
          <a:p>
            <a:pPr marL="171450" lvl="2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1800" dirty="0">
              <a:cs typeface="Arial"/>
            </a:endParaRPr>
          </a:p>
          <a:p>
            <a:pPr marL="171450" lvl="2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1800" dirty="0">
              <a:cs typeface="Arial"/>
            </a:endParaRPr>
          </a:p>
          <a:p>
            <a:pPr>
              <a:lnSpc>
                <a:spcPct val="100000"/>
              </a:lnSpc>
            </a:pPr>
            <a:endParaRPr lang="cs-CZ" sz="1800" b="1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i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656398"/>
          </a:xfrm>
        </p:spPr>
        <p:txBody>
          <a:bodyPr/>
          <a:lstStyle/>
          <a:p>
            <a:r>
              <a:rPr lang="cs-CZ" dirty="0"/>
              <a:t>SYPO: </a:t>
            </a:r>
            <a:r>
              <a:rPr lang="cs-CZ" sz="1800" dirty="0"/>
              <a:t>Systém podpory profesního rozvoje učitelů a ředitelů I.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1954" y="4243227"/>
            <a:ext cx="9337830" cy="16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64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1417833" y="1373157"/>
            <a:ext cx="10150774" cy="50343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Stálá konference ředitelů </a:t>
            </a:r>
            <a:r>
              <a:rPr lang="cs-CZ" b="1" dirty="0">
                <a:latin typeface="Arial"/>
                <a:cs typeface="Arial"/>
              </a:rPr>
              <a:t>– </a:t>
            </a:r>
            <a:r>
              <a:rPr lang="cs-CZ" dirty="0"/>
              <a:t>podpora pro vedení škol na národní úrovni rozdělena do čtyř sekcí – MŠ, ZŠ, SŠ/VOŠ a ZUŠ</a:t>
            </a:r>
          </a:p>
          <a:p>
            <a:pPr>
              <a:lnSpc>
                <a:spcPct val="100000"/>
              </a:lnSpc>
            </a:pPr>
            <a:endParaRPr lang="cs-CZ" b="1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Podpora začínajících učitelů </a:t>
            </a:r>
            <a:r>
              <a:rPr lang="cs-CZ" b="1" dirty="0">
                <a:latin typeface="Arial"/>
                <a:cs typeface="Arial"/>
              </a:rPr>
              <a:t>– </a:t>
            </a:r>
            <a:r>
              <a:rPr lang="cs-CZ" dirty="0"/>
              <a:t>systematizace podpory a pomoci začínajícím učitelům v počátku jejich praxe, podpora funkční spolupráce triády - začínající učitel uvádějící učitel a vedení školy, inspirace učitelů i škol navzájem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b="1" dirty="0">
                <a:hlinkClick r:id="rId3"/>
              </a:rPr>
              <a:t>Příručky pro aktéry adaptačního období začínajících učitelů </a:t>
            </a:r>
            <a:endParaRPr lang="cs-CZ" sz="1200" dirty="0"/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b="1" dirty="0">
                <a:hlinkClick r:id="rId4"/>
              </a:rPr>
              <a:t>E-</a:t>
            </a:r>
            <a:r>
              <a:rPr lang="cs-CZ" sz="1200" b="1" dirty="0" err="1">
                <a:hlinkClick r:id="rId4"/>
              </a:rPr>
              <a:t>learning</a:t>
            </a:r>
            <a:endParaRPr lang="cs-CZ" sz="1200" b="1" dirty="0"/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b="1" dirty="0">
                <a:hlinkClick r:id="rId5"/>
              </a:rPr>
              <a:t>Online konzultace</a:t>
            </a:r>
            <a:endParaRPr lang="cs-CZ" sz="1200" b="1" dirty="0"/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b="1" dirty="0">
                <a:hlinkClick r:id="rId6"/>
              </a:rPr>
              <a:t>Webináře pro podporu začínajících učitelů</a:t>
            </a:r>
            <a:endParaRPr lang="cs-CZ" sz="1200" b="1" dirty="0"/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200" b="1" dirty="0"/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200" dirty="0"/>
          </a:p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</a:rPr>
              <a:t>ICT metodická podpora škol </a:t>
            </a:r>
            <a:r>
              <a:rPr lang="cs-CZ" b="1" dirty="0"/>
              <a:t>– </a:t>
            </a:r>
            <a:r>
              <a:rPr lang="cs-CZ" dirty="0"/>
              <a:t>podpora škol (MŠ, ZŠ, SŠ) v problematice implementace digitálních technologií do vzdělávání a řízení školy, aktuálně se skupina KIM zabývá především podporou revizí RVP ZV v oblasti ICT</a:t>
            </a: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cs-CZ" dirty="0">
              <a:latin typeface="Arial"/>
              <a:cs typeface="Arial"/>
            </a:endParaRPr>
          </a:p>
          <a:p>
            <a:pPr marL="0" lvl="3" algn="ctr">
              <a:lnSpc>
                <a:spcPct val="100000"/>
              </a:lnSpc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hlinkClick r:id="rId7"/>
              </a:rPr>
              <a:t>www.projektsypo.cz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hlinkClick r:id="rId8"/>
              </a:rPr>
              <a:t>www.facebook.com/projektsypo</a:t>
            </a:r>
            <a:endParaRPr lang="cs-CZ" sz="1200" dirty="0">
              <a:solidFill>
                <a:schemeClr val="tx2">
                  <a:lumMod val="50000"/>
                </a:schemeClr>
              </a:solidFill>
            </a:endParaRPr>
          </a:p>
          <a:p>
            <a:pPr marL="0" lvl="3" algn="ctr">
              <a:lnSpc>
                <a:spcPct val="100000"/>
              </a:lnSpc>
            </a:pPr>
            <a:endParaRPr lang="cs-CZ" sz="1200" dirty="0">
              <a:solidFill>
                <a:schemeClr val="tx2">
                  <a:lumMod val="50000"/>
                </a:schemeClr>
              </a:solidFill>
            </a:endParaRPr>
          </a:p>
          <a:p>
            <a:pPr marL="0" lvl="3" algn="ctr">
              <a:lnSpc>
                <a:spcPct val="100000"/>
              </a:lnSpc>
            </a:pPr>
            <a:endParaRPr lang="cs-CZ" sz="1200" dirty="0">
              <a:solidFill>
                <a:schemeClr val="tx2">
                  <a:lumMod val="50000"/>
                </a:schemeClr>
              </a:solidFill>
            </a:endParaRPr>
          </a:p>
          <a:p>
            <a:pPr marL="0" lvl="3" algn="r">
              <a:lnSpc>
                <a:spcPct val="100000"/>
              </a:lnSpc>
            </a:pPr>
            <a:endParaRPr lang="cs-CZ" sz="1200" dirty="0">
              <a:solidFill>
                <a:schemeClr val="tx2">
                  <a:lumMod val="50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r>
              <a:rPr lang="cs-CZ" sz="1000" dirty="0"/>
              <a:t>Kontakty</a:t>
            </a:r>
            <a:r>
              <a:rPr lang="cs-CZ" dirty="0">
                <a:solidFill>
                  <a:prstClr val="black"/>
                </a:solidFill>
              </a:rPr>
              <a:t> , PhDr. Martin Hříbek, </a:t>
            </a:r>
            <a:r>
              <a:rPr lang="cs-CZ" dirty="0">
                <a:solidFill>
                  <a:prstClr val="black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martin.hribek@npi.cz</a:t>
            </a:r>
            <a:r>
              <a:rPr lang="cs-CZ" dirty="0">
                <a:solidFill>
                  <a:prstClr val="black"/>
                </a:solidFill>
              </a:rPr>
              <a:t>, Bc. Markéta Votavová, MBA, </a:t>
            </a:r>
            <a:r>
              <a:rPr lang="cs-CZ" dirty="0">
                <a:solidFill>
                  <a:prstClr val="black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marketa.votavova@npi.cz</a:t>
            </a:r>
            <a:r>
              <a:rPr lang="cs-CZ" dirty="0">
                <a:solidFill>
                  <a:prstClr val="black"/>
                </a:solidFill>
              </a:rPr>
              <a:t>, Bc. Michal Vlček, </a:t>
            </a:r>
            <a:r>
              <a:rPr lang="cs-CZ" dirty="0">
                <a:solidFill>
                  <a:prstClr val="black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michal.vlcek@npi.cz</a:t>
            </a:r>
            <a:r>
              <a:rPr lang="cs-CZ" dirty="0">
                <a:solidFill>
                  <a:prstClr val="black"/>
                </a:solidFill>
              </a:rPr>
              <a:t> </a:t>
            </a:r>
            <a:endParaRPr lang="cs-CZ" sz="1800" b="1" dirty="0">
              <a:latin typeface="Arial"/>
              <a:cs typeface="Arial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656398"/>
          </a:xfrm>
        </p:spPr>
        <p:txBody>
          <a:bodyPr/>
          <a:lstStyle/>
          <a:p>
            <a:r>
              <a:rPr lang="cs-CZ" dirty="0"/>
              <a:t>SYPO: </a:t>
            </a:r>
            <a:r>
              <a:rPr lang="cs-CZ" sz="1800" dirty="0"/>
              <a:t>Systém podpory profesního rozvoje učitelů a ředitelů II.</a:t>
            </a:r>
          </a:p>
        </p:txBody>
      </p:sp>
    </p:spTree>
    <p:extLst>
      <p:ext uri="{BB962C8B-B14F-4D97-AF65-F5344CB8AC3E}">
        <p14:creationId xmlns:p14="http://schemas.microsoft.com/office/powerpoint/2010/main" val="3754681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1475872" y="1411662"/>
            <a:ext cx="10044607" cy="4259680"/>
          </a:xfrm>
        </p:spPr>
        <p:txBody>
          <a:bodyPr/>
          <a:lstStyle/>
          <a:p>
            <a:pPr fontAlgn="base"/>
            <a:r>
              <a:rPr lang="cs-CZ" dirty="0"/>
              <a:t>Podpora sítí subjektů zajišťujících cesty k prohlubování dovedností; </a:t>
            </a:r>
            <a:r>
              <a:rPr lang="cs-CZ" sz="1400" b="1" dirty="0">
                <a:solidFill>
                  <a:srgbClr val="7D8EB7"/>
                </a:solidFill>
              </a:rPr>
              <a:t>optimalizace sítí autorizovaných osob</a:t>
            </a:r>
            <a:r>
              <a:rPr lang="cs-CZ" sz="1400" dirty="0">
                <a:solidFill>
                  <a:srgbClr val="7D8EB7"/>
                </a:solidFill>
              </a:rPr>
              <a:t>.</a:t>
            </a:r>
            <a:r>
              <a:rPr lang="en-US" sz="1400" dirty="0">
                <a:solidFill>
                  <a:srgbClr val="7D8EB7"/>
                </a:solidFill>
              </a:rPr>
              <a:t>​</a:t>
            </a:r>
          </a:p>
          <a:p>
            <a:pPr fontAlgn="base"/>
            <a:endParaRPr lang="cs-CZ" b="1" dirty="0"/>
          </a:p>
          <a:p>
            <a:pPr fontAlgn="base"/>
            <a:r>
              <a:rPr lang="cs-CZ" sz="1400" b="1" dirty="0">
                <a:solidFill>
                  <a:srgbClr val="7D8EB7"/>
                </a:solidFill>
              </a:rPr>
              <a:t>Koordinace sítí subjektů </a:t>
            </a:r>
            <a:r>
              <a:rPr lang="cs-CZ" dirty="0"/>
              <a:t>a zajištění informační báze (PIAAC), tj.:</a:t>
            </a:r>
            <a:r>
              <a:rPr lang="en-US" dirty="0"/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cs-CZ" sz="1200" dirty="0"/>
              <a:t>Pilotovat fungování vzájemných vazeb mezi klíčovými aktéry</a:t>
            </a:r>
            <a:r>
              <a:rPr lang="en-US" sz="1200" dirty="0"/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cs-CZ" sz="1200" dirty="0"/>
              <a:t>Nastavit koordinační mechanismy</a:t>
            </a:r>
            <a:r>
              <a:rPr lang="en-US" sz="1200" dirty="0"/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cs-CZ" sz="1200" dirty="0"/>
              <a:t>Zajistit informovanost v rámci navrženého systému, včetně doplnění potřebné datové báze nezbytné pro kvalifikované rozhodování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endParaRPr lang="cs-CZ" sz="1200" dirty="0"/>
          </a:p>
          <a:p>
            <a:pPr fontAlgn="base"/>
            <a:r>
              <a:rPr lang="cs-CZ" sz="1400" b="1" dirty="0">
                <a:solidFill>
                  <a:srgbClr val="7D8EB7"/>
                </a:solidFill>
              </a:rPr>
              <a:t>PIAAC</a:t>
            </a:r>
            <a:r>
              <a:rPr lang="cs-CZ" dirty="0">
                <a:solidFill>
                  <a:srgbClr val="7D8EB7"/>
                </a:solidFill>
              </a:rPr>
              <a:t>:</a:t>
            </a:r>
            <a:r>
              <a:rPr lang="cs-CZ" dirty="0"/>
              <a:t> Realizovat šetření gramotnosti dospělých na vzorku cca 5000 osob.</a:t>
            </a:r>
            <a:r>
              <a:rPr lang="en-US" dirty="0"/>
              <a:t>​</a:t>
            </a:r>
            <a:endParaRPr lang="cs-CZ" dirty="0"/>
          </a:p>
          <a:p>
            <a:pPr fontAlgn="base"/>
            <a:endParaRPr lang="en-US" dirty="0"/>
          </a:p>
          <a:p>
            <a:pPr fontAlgn="base"/>
            <a:r>
              <a:rPr lang="cs-CZ" dirty="0"/>
              <a:t>Vytvořit </a:t>
            </a:r>
            <a:r>
              <a:rPr lang="cs-CZ" b="1" dirty="0">
                <a:solidFill>
                  <a:srgbClr val="7D8EB7"/>
                </a:solidFill>
              </a:rPr>
              <a:t>30 souborů vzdělávacích programů </a:t>
            </a:r>
            <a:r>
              <a:rPr lang="cs-CZ" dirty="0"/>
              <a:t>se zaměřením na </a:t>
            </a:r>
            <a:r>
              <a:rPr lang="cs-CZ" b="1" dirty="0">
                <a:solidFill>
                  <a:srgbClr val="7D8EB7"/>
                </a:solidFill>
              </a:rPr>
              <a:t>specifické digitální kompetence </a:t>
            </a:r>
            <a:r>
              <a:rPr lang="cs-CZ" dirty="0"/>
              <a:t>(30x sylaby, prezenční kurzy, e-learningové kurzy, testy), 30 lektorů, 180 proškolených osob.​</a:t>
            </a:r>
          </a:p>
          <a:p>
            <a:pPr fontAlgn="base"/>
            <a:endParaRPr lang="cs-CZ" dirty="0"/>
          </a:p>
          <a:p>
            <a:pPr fontAlgn="base"/>
            <a:r>
              <a:rPr lang="cs-CZ" b="1" dirty="0">
                <a:solidFill>
                  <a:srgbClr val="7D8EB7"/>
                </a:solidFill>
              </a:rPr>
              <a:t>Zajistit informovanost </a:t>
            </a:r>
            <a:r>
              <a:rPr lang="cs-CZ" dirty="0"/>
              <a:t>představitelů cílových skupin (ÚP, </a:t>
            </a:r>
            <a:r>
              <a:rPr lang="cs-CZ" dirty="0" err="1"/>
              <a:t>AOs</a:t>
            </a:r>
            <a:r>
              <a:rPr lang="cs-CZ" dirty="0"/>
              <a:t>, školy, zaměstnavatelé) v krajích o možnostech využití navrženého systému.</a:t>
            </a:r>
          </a:p>
          <a:p>
            <a:pPr fontAlgn="base"/>
            <a:endParaRPr lang="en-US" dirty="0"/>
          </a:p>
          <a:p>
            <a:pPr algn="ctr" fontAlgn="base"/>
            <a:r>
              <a:rPr lang="cs-CZ" u="sng" dirty="0">
                <a:hlinkClick r:id="rId2"/>
              </a:rPr>
              <a:t>Systémové prostředí k prohlubování kompetencí - NPI - Národní pedagogický institut</a:t>
            </a:r>
            <a:endParaRPr lang="cs-CZ" u="sng" dirty="0"/>
          </a:p>
          <a:p>
            <a:pPr algn="r" fontAlgn="base"/>
            <a:endParaRPr lang="cs-CZ" dirty="0"/>
          </a:p>
          <a:p>
            <a:pPr algn="r" fontAlgn="base"/>
            <a:r>
              <a:rPr lang="cs-CZ" sz="1000" dirty="0"/>
              <a:t>Kontakt:  Mgr. Kamila Rottová, krajský koordinátor projektu </a:t>
            </a:r>
            <a:r>
              <a:rPr lang="cs-CZ" sz="1000" dirty="0" err="1"/>
              <a:t>UpSkilling</a:t>
            </a:r>
            <a:r>
              <a:rPr lang="cs-CZ" sz="1000" dirty="0"/>
              <a:t> - </a:t>
            </a:r>
            <a:r>
              <a:rPr lang="cs-CZ" sz="1000" dirty="0">
                <a:hlinkClick r:id="rId3"/>
              </a:rPr>
              <a:t>kamila.rottova@npi.cz</a:t>
            </a:r>
            <a:endParaRPr lang="cs-CZ" sz="1000" dirty="0"/>
          </a:p>
          <a:p>
            <a:pPr algn="r" fontAlgn="base"/>
            <a:r>
              <a:rPr lang="cs-CZ" sz="1000" dirty="0"/>
              <a:t>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75873" y="152124"/>
            <a:ext cx="10044607" cy="1022430"/>
          </a:xfrm>
        </p:spPr>
        <p:txBody>
          <a:bodyPr/>
          <a:lstStyle/>
          <a:p>
            <a:r>
              <a:rPr lang="cs-CZ" dirty="0" err="1"/>
              <a:t>UpSkilling</a:t>
            </a:r>
            <a:r>
              <a:rPr lang="cs-CZ" dirty="0"/>
              <a:t>: </a:t>
            </a:r>
            <a:r>
              <a:rPr lang="cs-CZ" sz="1800" dirty="0"/>
              <a:t>Systémové prostředí k prohlubování kompetencí</a:t>
            </a:r>
          </a:p>
        </p:txBody>
      </p:sp>
    </p:spTree>
    <p:extLst>
      <p:ext uri="{BB962C8B-B14F-4D97-AF65-F5344CB8AC3E}">
        <p14:creationId xmlns:p14="http://schemas.microsoft.com/office/powerpoint/2010/main" val="705349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1571946" y="1350391"/>
            <a:ext cx="10150867" cy="482885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cs-CZ" dirty="0">
                <a:latin typeface="Arial"/>
                <a:cs typeface="Arial"/>
              </a:rPr>
              <a:t>Projekt P-AP navazuje na </a:t>
            </a:r>
            <a:r>
              <a:rPr lang="cs-CZ" dirty="0" err="1">
                <a:latin typeface="Arial"/>
                <a:cs typeface="Arial"/>
              </a:rPr>
              <a:t>IpS</a:t>
            </a:r>
            <a:r>
              <a:rPr lang="cs-CZ" dirty="0">
                <a:latin typeface="Arial"/>
                <a:cs typeface="Arial"/>
              </a:rPr>
              <a:t> Strategické řízení a plánování ve školách a v územích (SRP) a Podpora krajského akčního plánování (P-KAP) – </a:t>
            </a:r>
            <a:r>
              <a:rPr lang="cs-CZ" dirty="0">
                <a:latin typeface="Arial"/>
                <a:cs typeface="Arial"/>
                <a:hlinkClick r:id="rId3"/>
              </a:rPr>
              <a:t>SRP</a:t>
            </a:r>
            <a:r>
              <a:rPr lang="cs-CZ" dirty="0">
                <a:latin typeface="Arial"/>
                <a:cs typeface="Arial"/>
              </a:rPr>
              <a:t> + </a:t>
            </a:r>
            <a:r>
              <a:rPr lang="cs-CZ" dirty="0">
                <a:latin typeface="Arial"/>
                <a:cs typeface="Arial"/>
                <a:hlinkClick r:id="rId4"/>
              </a:rPr>
              <a:t>P-KAP</a:t>
            </a:r>
            <a:r>
              <a:rPr lang="cs-CZ" dirty="0">
                <a:latin typeface="Arial"/>
                <a:cs typeface="Arial"/>
              </a:rPr>
              <a:t> = </a:t>
            </a:r>
            <a:r>
              <a:rPr lang="cs-CZ" dirty="0">
                <a:latin typeface="Arial"/>
                <a:cs typeface="Arial"/>
                <a:hlinkClick r:id="rId5"/>
              </a:rPr>
              <a:t>P-AP</a:t>
            </a:r>
            <a:r>
              <a:rPr lang="cs-CZ" dirty="0">
                <a:latin typeface="Arial"/>
                <a:cs typeface="Arial"/>
              </a:rPr>
              <a:t> </a:t>
            </a:r>
            <a:endParaRPr lang="cs-CZ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cs-CZ" dirty="0">
                <a:latin typeface="Arial"/>
                <a:cs typeface="Arial"/>
              </a:rPr>
              <a:t>Cílem je vytvoření jednotného modelu akčního plánování, který vychází ze stávající dobré praxe ve školách (SŠ, ZŠ, MŠ), v území a v krajích (MAP, KAP), a zvýšit tak kvalitu i naplňování strategických i akčních cílů na všech úrovních vzdělávacího systému. Projekt realizuje metodickou podporu MAP a KAP a vytváří jednotný model akčního plánování.  Cílová skupina: KAP, MAP, školy s projekty tzv. šablon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cs-CZ" sz="1800" b="1" dirty="0"/>
          </a:p>
          <a:p>
            <a:pPr>
              <a:lnSpc>
                <a:spcPct val="100000"/>
              </a:lnSpc>
            </a:pPr>
            <a:endParaRPr lang="cs-CZ" sz="1800" b="1" dirty="0"/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524000" y="195209"/>
            <a:ext cx="10044607" cy="893852"/>
          </a:xfrm>
        </p:spPr>
        <p:txBody>
          <a:bodyPr/>
          <a:lstStyle/>
          <a:p>
            <a:r>
              <a:rPr lang="cs-CZ" dirty="0"/>
              <a:t>P-AP: </a:t>
            </a:r>
            <a:r>
              <a:rPr lang="cs-CZ" sz="1800" dirty="0"/>
              <a:t>Metodická podpora akčního plánování </a:t>
            </a:r>
          </a:p>
        </p:txBody>
      </p:sp>
      <p:sp>
        <p:nvSpPr>
          <p:cNvPr id="3" name="Zástupný symbol pro text 1">
            <a:extLst>
              <a:ext uri="{FF2B5EF4-FFF2-40B4-BE49-F238E27FC236}">
                <a16:creationId xmlns:a16="http://schemas.microsoft.com/office/drawing/2014/main" id="{2464EDE6-554E-4C58-C6D4-F6EA59819607}"/>
              </a:ext>
            </a:extLst>
          </p:cNvPr>
          <p:cNvSpPr txBox="1">
            <a:spLocks/>
          </p:cNvSpPr>
          <p:nvPr/>
        </p:nvSpPr>
        <p:spPr>
          <a:xfrm>
            <a:off x="1525547" y="2907881"/>
            <a:ext cx="5477783" cy="28707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194400" rtl="0" eaLnBrk="1" latinLnBrk="0" hangingPunct="1">
              <a:lnSpc>
                <a:spcPct val="150000"/>
              </a:lnSpc>
              <a:spcBef>
                <a:spcPts val="600"/>
              </a:spcBef>
              <a:buSzPct val="110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Metodická podpora tvůrcům MAP, KAP, ŠAP/PA</a:t>
            </a:r>
          </a:p>
          <a:p>
            <a:pPr>
              <a:lnSpc>
                <a:spcPct val="100000"/>
              </a:lnSpc>
            </a:pPr>
            <a:endParaRPr lang="cs-CZ" sz="1400" dirty="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100" dirty="0">
                <a:latin typeface="Arial"/>
                <a:cs typeface="Arial"/>
              </a:rPr>
              <a:t>Konzultanty AP a prostřednictvím </a:t>
            </a:r>
            <a:r>
              <a:rPr lang="cs-CZ" sz="1100" dirty="0" err="1">
                <a:latin typeface="Arial"/>
                <a:cs typeface="Arial"/>
              </a:rPr>
              <a:t>Edusítě</a:t>
            </a:r>
            <a:r>
              <a:rPr lang="cs-CZ" sz="1100" dirty="0">
                <a:latin typeface="Arial"/>
                <a:cs typeface="Arial"/>
              </a:rPr>
              <a:t> je poskytována metodická podpora místnímu a krajskému akčnímu plánování a strategickému řízení a plánování ve školách, s důrazem na definování a naplňování cílů zohledňujících priority vzdělávací politiky ČR. Setkání realizátorů MAP a KAP v krajích</a:t>
            </a:r>
          </a:p>
          <a:p>
            <a:pPr>
              <a:lnSpc>
                <a:spcPct val="100000"/>
              </a:lnSpc>
            </a:pPr>
            <a:endParaRPr lang="cs-CZ" sz="1100" dirty="0">
              <a:latin typeface="Arial"/>
              <a:cs typeface="Arial"/>
            </a:endParaRP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latin typeface="Arial"/>
                <a:cs typeface="Arial"/>
              </a:rPr>
              <a:t>Hromadné a individuální konzultace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latin typeface="Arial"/>
                <a:cs typeface="Arial"/>
              </a:rPr>
              <a:t>Účast konzultantů AP v PS Vzdělávání a na Řídících výborech (ŘV) MAP, atd.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/>
              <a:cs typeface="Arial"/>
              <a:hlinkClick r:id="rId6"/>
            </a:endParaRP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9121104-817C-3694-FBE2-B5C049FF7B70}"/>
              </a:ext>
            </a:extLst>
          </p:cNvPr>
          <p:cNvSpPr txBox="1"/>
          <p:nvPr/>
        </p:nvSpPr>
        <p:spPr>
          <a:xfrm>
            <a:off x="7773356" y="2859756"/>
            <a:ext cx="3795251" cy="2123658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  <a:cs typeface="Arial"/>
              </a:rPr>
              <a:t>Podpora s realizací zjednodušených projektů</a:t>
            </a:r>
          </a:p>
          <a:p>
            <a:pPr>
              <a:lnSpc>
                <a:spcPct val="100000"/>
              </a:lnSpc>
            </a:pPr>
            <a:endParaRPr lang="cs-CZ" sz="1400" dirty="0">
              <a:cs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100" dirty="0">
                <a:cs typeface="Arial"/>
              </a:rPr>
              <a:t>Konzultanty AP a prostřednictvím </a:t>
            </a:r>
            <a:r>
              <a:rPr lang="cs-CZ" sz="1100" dirty="0" err="1">
                <a:cs typeface="Arial"/>
              </a:rPr>
              <a:t>Edusítě</a:t>
            </a:r>
            <a:r>
              <a:rPr lang="cs-CZ" sz="1100" dirty="0">
                <a:cs typeface="Arial"/>
              </a:rPr>
              <a:t> je příjemcům zjednodušených projektů (tzv. Šablon) poskytována podpora při realizaci Šablon</a:t>
            </a:r>
          </a:p>
          <a:p>
            <a:pPr>
              <a:lnSpc>
                <a:spcPct val="100000"/>
              </a:lnSpc>
            </a:pPr>
            <a:endParaRPr lang="cs-CZ" sz="1100" dirty="0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200" dirty="0">
                <a:cs typeface="Arial"/>
              </a:rPr>
              <a:t>Hromadné a individuální konzultace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200" dirty="0">
                <a:cs typeface="Arial"/>
              </a:rPr>
              <a:t>Webináře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359C851-5B82-DE93-7CED-D8FA99EF216D}"/>
              </a:ext>
            </a:extLst>
          </p:cNvPr>
          <p:cNvSpPr txBox="1"/>
          <p:nvPr/>
        </p:nvSpPr>
        <p:spPr>
          <a:xfrm>
            <a:off x="1032387" y="5856308"/>
            <a:ext cx="1089018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cs-CZ" sz="1000" dirty="0"/>
              <a:t>Kontakty: </a:t>
            </a:r>
          </a:p>
          <a:p>
            <a:pPr algn="r">
              <a:lnSpc>
                <a:spcPct val="100000"/>
              </a:lnSpc>
            </a:pPr>
            <a:r>
              <a:rPr lang="cs-CZ" sz="1000" dirty="0"/>
              <a:t>Mgr. Lenka Řeháková, hlavní manažerka projektu P-AP - </a:t>
            </a:r>
            <a:r>
              <a:rPr lang="cs-CZ" sz="1000" dirty="0">
                <a:hlinkClick r:id="rId7"/>
              </a:rPr>
              <a:t>lenka.rehakova@npi.cz</a:t>
            </a:r>
            <a:r>
              <a:rPr lang="cs-CZ" sz="1000" dirty="0"/>
              <a:t>, </a:t>
            </a:r>
          </a:p>
          <a:p>
            <a:pPr algn="r">
              <a:lnSpc>
                <a:spcPct val="100000"/>
              </a:lnSpc>
            </a:pPr>
            <a:r>
              <a:rPr lang="cs-CZ" sz="1000" dirty="0"/>
              <a:t>Ing. Šárka Pirklová, konzultant Akčního plánování </a:t>
            </a:r>
            <a:r>
              <a:rPr lang="cs-CZ" sz="1000" dirty="0">
                <a:hlinkClick r:id="rId8"/>
              </a:rPr>
              <a:t>–</a:t>
            </a:r>
            <a:r>
              <a:rPr lang="cs-CZ" sz="1000" dirty="0"/>
              <a:t> </a:t>
            </a:r>
            <a:r>
              <a:rPr lang="cs-CZ" sz="1000" dirty="0">
                <a:hlinkClick r:id="rId9"/>
              </a:rPr>
              <a:t>sarka.pirklova@npi.cz</a:t>
            </a:r>
            <a:r>
              <a:rPr lang="cs-CZ" sz="1000" dirty="0"/>
              <a:t>, </a:t>
            </a:r>
          </a:p>
          <a:p>
            <a:pPr algn="r">
              <a:lnSpc>
                <a:spcPct val="100000"/>
              </a:lnSpc>
            </a:pPr>
            <a:r>
              <a:rPr lang="cs-CZ" sz="1000" dirty="0"/>
              <a:t>Mgr. Jiří Dušek, konzultant Akčního plánování – </a:t>
            </a:r>
            <a:r>
              <a:rPr lang="cs-CZ" sz="1000" dirty="0">
                <a:hlinkClick r:id="rId10"/>
              </a:rPr>
              <a:t>jiri.dusek@npi.cz</a:t>
            </a:r>
            <a:r>
              <a:rPr lang="cs-CZ" sz="1000" dirty="0"/>
              <a:t> </a:t>
            </a:r>
          </a:p>
          <a:p>
            <a:pPr algn="r">
              <a:lnSpc>
                <a:spcPct val="100000"/>
              </a:lnSpc>
            </a:pPr>
            <a:r>
              <a:rPr lang="cs-CZ" sz="1000" dirty="0"/>
              <a:t>Mgr. Marcela Mertinová, konzultant Akčního plánování, </a:t>
            </a:r>
            <a:r>
              <a:rPr lang="cs-CZ" sz="1000" dirty="0">
                <a:hlinkClick r:id="rId11"/>
              </a:rPr>
              <a:t>marcela.mertinova@npi.cz</a:t>
            </a:r>
            <a:r>
              <a:rPr lang="cs-CZ" sz="10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509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D3A2BC20-5BFF-407B-BCDB-60C82223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3.1 Inovace ve vzdělávání v kontextu digitalizace</a:t>
            </a:r>
            <a:endParaRPr lang="cs-CZ" dirty="0">
              <a:hlinkClick r:id="rId4"/>
            </a:endParaRPr>
          </a:p>
          <a:p>
            <a:pPr marL="171450" indent="-171450">
              <a:buFontTx/>
              <a:buChar char="-"/>
            </a:pPr>
            <a:r>
              <a:rPr lang="cs-CZ" dirty="0"/>
              <a:t>Digitální učební pomůcky</a:t>
            </a:r>
          </a:p>
          <a:p>
            <a:pPr marL="171450" indent="-171450">
              <a:buFontTx/>
              <a:buChar char="-"/>
            </a:pPr>
            <a:r>
              <a:rPr lang="cs-CZ" dirty="0"/>
              <a:t>Prevence digitální propasti</a:t>
            </a:r>
          </a:p>
          <a:p>
            <a:r>
              <a:rPr lang="cs-CZ" dirty="0"/>
              <a:t>Podpora školám - </a:t>
            </a:r>
            <a:r>
              <a:rPr lang="cs-CZ" dirty="0">
                <a:hlinkClick r:id="rId5"/>
              </a:rPr>
              <a:t>Digitalizujeme školu – edu.cz</a:t>
            </a:r>
            <a:endParaRPr lang="cs-CZ" dirty="0"/>
          </a:p>
          <a:p>
            <a:r>
              <a:rPr lang="cs-CZ" b="1" dirty="0">
                <a:cs typeface="Arial"/>
              </a:rPr>
              <a:t>Metodická podpora </a:t>
            </a:r>
            <a:r>
              <a:rPr lang="cs-CZ" dirty="0">
                <a:cs typeface="Arial"/>
              </a:rPr>
              <a:t>– souhrn všech materiálů </a:t>
            </a:r>
            <a:r>
              <a:rPr lang="cs-CZ" dirty="0">
                <a:cs typeface="Arial"/>
                <a:hlinkClick r:id="rId6"/>
              </a:rPr>
              <a:t>zde</a:t>
            </a:r>
            <a:endParaRPr lang="cs-CZ" dirty="0">
              <a:cs typeface="Arial"/>
            </a:endParaRPr>
          </a:p>
          <a:p>
            <a:r>
              <a:rPr lang="cs-CZ" b="1" dirty="0">
                <a:cs typeface="Arial"/>
              </a:rPr>
              <a:t>IT Guru - </a:t>
            </a:r>
            <a:r>
              <a:rPr lang="cs-CZ" dirty="0">
                <a:cs typeface="Arial"/>
              </a:rPr>
              <a:t>poradenská pomoc školám s nákupem, správou digitálních technologií</a:t>
            </a:r>
          </a:p>
          <a:p>
            <a:pPr fontAlgn="base"/>
            <a:r>
              <a:rPr lang="cs-CZ" dirty="0"/>
              <a:t>Petr Polívka, </a:t>
            </a:r>
            <a:r>
              <a:rPr lang="cs-CZ" dirty="0">
                <a:hlinkClick r:id="rId7"/>
              </a:rPr>
              <a:t>pert.polivka2@npi.cz</a:t>
            </a:r>
            <a:r>
              <a:rPr lang="cs-CZ" dirty="0"/>
              <a:t> Michal </a:t>
            </a:r>
            <a:r>
              <a:rPr lang="cs-CZ" dirty="0" err="1"/>
              <a:t>Kustovný</a:t>
            </a:r>
            <a:r>
              <a:rPr lang="cs-CZ" dirty="0"/>
              <a:t>, </a:t>
            </a:r>
            <a:r>
              <a:rPr lang="cs-CZ" dirty="0">
                <a:hlinkClick r:id="rId8"/>
              </a:rPr>
              <a:t>michal.kustovny@npi.cz</a:t>
            </a:r>
            <a:r>
              <a:rPr lang="cs-CZ" dirty="0"/>
              <a:t> </a:t>
            </a:r>
          </a:p>
          <a:p>
            <a:pPr fontAlgn="base"/>
            <a:r>
              <a:rPr lang="cs-CZ" dirty="0"/>
              <a:t>Michal Špitálník, </a:t>
            </a:r>
            <a:r>
              <a:rPr lang="cs-CZ" dirty="0">
                <a:hlinkClick r:id="rId9"/>
              </a:rPr>
              <a:t>michal.spitalnik@npi.cz</a:t>
            </a:r>
            <a:r>
              <a:rPr lang="cs-CZ" dirty="0"/>
              <a:t>  </a:t>
            </a:r>
          </a:p>
          <a:p>
            <a:pPr fontAlgn="base"/>
            <a:endParaRPr lang="cs-CZ" dirty="0"/>
          </a:p>
          <a:p>
            <a:pPr>
              <a:spcBef>
                <a:spcPts val="0"/>
              </a:spcBef>
            </a:pPr>
            <a:r>
              <a:rPr lang="cs-CZ" b="1" dirty="0">
                <a:cs typeface="Arial"/>
              </a:rPr>
              <a:t>ICT krajský metodik (KIM) - </a:t>
            </a:r>
            <a:r>
              <a:rPr lang="cs-CZ" dirty="0">
                <a:cs typeface="Arial"/>
              </a:rPr>
              <a:t>ICT metodická podpora škol v projektu SYPO</a:t>
            </a:r>
          </a:p>
          <a:p>
            <a:pPr>
              <a:spcBef>
                <a:spcPts val="0"/>
              </a:spcBef>
            </a:pPr>
            <a:r>
              <a:rPr lang="cs-CZ" dirty="0"/>
              <a:t>Radek Dlouhý, </a:t>
            </a:r>
            <a:r>
              <a:rPr lang="cs-CZ" dirty="0">
                <a:hlinkClick r:id="rId10"/>
              </a:rPr>
              <a:t>radek.dlouhy@npi.cz</a:t>
            </a:r>
            <a:r>
              <a:rPr lang="cs-CZ" dirty="0"/>
              <a:t>  </a:t>
            </a:r>
          </a:p>
          <a:p>
            <a:pPr>
              <a:spcBef>
                <a:spcPts val="0"/>
              </a:spcBef>
            </a:pPr>
            <a:r>
              <a:rPr lang="cs-CZ" dirty="0"/>
              <a:t>Romana Hartmanová, </a:t>
            </a:r>
            <a:r>
              <a:rPr lang="cs-CZ" dirty="0">
                <a:hlinkClick r:id="rId11"/>
              </a:rPr>
              <a:t>romana.hartmanova@npi.cz</a:t>
            </a:r>
            <a:r>
              <a:rPr lang="cs-CZ" dirty="0"/>
              <a:t>  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endParaRPr lang="cs-CZ" dirty="0">
              <a:hlinkClick r:id="rId4"/>
            </a:endParaRPr>
          </a:p>
          <a:p>
            <a:endParaRPr lang="cs-CZ" dirty="0">
              <a:hlinkClick r:id="rId4"/>
            </a:endParaRPr>
          </a:p>
          <a:p>
            <a:endParaRPr lang="cs-CZ" dirty="0">
              <a:hlinkClick r:id="rId4"/>
            </a:endParaRPr>
          </a:p>
          <a:p>
            <a:endParaRPr lang="cs-CZ" dirty="0">
              <a:hlinkClick r:id="rId4"/>
            </a:endParaRPr>
          </a:p>
          <a:p>
            <a:r>
              <a:rPr lang="cs-CZ" dirty="0">
                <a:hlinkClick r:id="rId12"/>
              </a:rPr>
              <a:t>revize ICT v RVP ZV (edu.cz)</a:t>
            </a:r>
            <a:r>
              <a:rPr lang="cs-CZ" dirty="0"/>
              <a:t> </a:t>
            </a:r>
            <a:endParaRPr lang="cs-CZ" dirty="0">
              <a:hlinkClick r:id="rId4"/>
            </a:endParaRPr>
          </a:p>
          <a:p>
            <a:endParaRPr lang="cs-CZ" dirty="0">
              <a:hlinkClick r:id="rId4"/>
            </a:endParaRPr>
          </a:p>
          <a:p>
            <a:endParaRPr lang="cs-CZ" dirty="0">
              <a:hlinkClick r:id="rId4"/>
            </a:endParaRPr>
          </a:p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7B44CE-BACC-4673-9F10-8DC31A51EF17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cs-CZ" dirty="0"/>
              <a:t>Komponenty NPO v gesci MŠMT realizované NPI ČR I.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AC94D9-CBE2-44C5-BBB9-EB9B1AFC0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2467" y="196507"/>
            <a:ext cx="10044607" cy="1022430"/>
          </a:xfrm>
        </p:spPr>
        <p:txBody>
          <a:bodyPr/>
          <a:lstStyle/>
          <a:p>
            <a:r>
              <a:rPr lang="cs-CZ" dirty="0"/>
              <a:t>Implementace národního plánu obnovy 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114F023B-0B6B-49D8-BB13-EF9D158D48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676333"/>
              </p:ext>
            </p:extLst>
          </p:nvPr>
        </p:nvGraphicFramePr>
        <p:xfrm>
          <a:off x="7254875" y="2057400"/>
          <a:ext cx="4937125" cy="464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Rastrový obrázek" r:id="rId13" imgW="4937760" imgH="4640760" progId="Paint.Picture">
                  <p:embed/>
                </p:oleObj>
              </mc:Choice>
              <mc:Fallback>
                <p:oleObj name="Rastrový obrázek" r:id="rId13" imgW="4937760" imgH="4640760" progId="Paint.Picture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114F023B-0B6B-49D8-BB13-EF9D158D48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254875" y="2057400"/>
                        <a:ext cx="4937125" cy="464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8359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1524000" y="1351280"/>
            <a:ext cx="10044607" cy="498420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7D8EB7"/>
                </a:solidFill>
              </a:rPr>
              <a:t>Centrum fiktivních firem (CEFIF)</a:t>
            </a:r>
            <a:r>
              <a:rPr lang="cs-CZ" sz="1800" b="1" dirty="0">
                <a:solidFill>
                  <a:srgbClr val="7D8EB7"/>
                </a:solidFill>
              </a:rPr>
              <a:t> </a:t>
            </a:r>
            <a:r>
              <a:rPr lang="cs-CZ" dirty="0"/>
              <a:t>- projekt zkvalitňuje výuku ekonomiky a výchovy k podnikavosti na českých školách všech úrovní a typů. Díky členství v mezinárodní organizaci PEN </a:t>
            </a:r>
            <a:r>
              <a:rPr lang="cs-CZ" dirty="0" err="1"/>
              <a:t>Worldwide</a:t>
            </a:r>
            <a:r>
              <a:rPr lang="cs-CZ" dirty="0"/>
              <a:t> mají žáci možnost prohloubit své jazykové kompetence díky obchodování se zahraničními firmami.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7D8EB7"/>
                </a:solidFill>
              </a:rPr>
              <a:t>Evropská agenda pro učení dospělých (EAAL)</a:t>
            </a:r>
            <a:r>
              <a:rPr lang="cs-CZ" sz="1400" dirty="0">
                <a:solidFill>
                  <a:srgbClr val="7D8EB7"/>
                </a:solidFill>
              </a:rPr>
              <a:t> </a:t>
            </a:r>
            <a:r>
              <a:rPr lang="cs-CZ" sz="1800" dirty="0"/>
              <a:t>- </a:t>
            </a:r>
            <a:r>
              <a:rPr lang="cs-CZ" dirty="0"/>
              <a:t>spolupráce a diskuse mezi aktéry vzdělávání dospělých na národní, regionální a místní úrovni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7D8EB7"/>
                </a:solidFill>
              </a:rPr>
              <a:t>Evropský referenční rámec pro zajišťování kvality v oblasti odborného vzdělávání a přípravy (EQAVET)</a:t>
            </a:r>
            <a:r>
              <a:rPr lang="cs-CZ" sz="1400" dirty="0"/>
              <a:t> </a:t>
            </a:r>
            <a:r>
              <a:rPr lang="cs-CZ" sz="1800" dirty="0"/>
              <a:t>- </a:t>
            </a:r>
            <a:r>
              <a:rPr lang="cs-CZ" dirty="0"/>
              <a:t>zlepšování kvality praktického vyučování, zavádění inovací, inspirace v zahraničí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7D8EB7"/>
                </a:solidFill>
              </a:rPr>
              <a:t>Evropský rámec kvalifikací (EQF)</a:t>
            </a:r>
            <a:r>
              <a:rPr lang="cs-CZ" sz="1400" dirty="0">
                <a:solidFill>
                  <a:srgbClr val="7D8EB7"/>
                </a:solidFill>
              </a:rPr>
              <a:t> </a:t>
            </a:r>
            <a:r>
              <a:rPr lang="cs-CZ" sz="1800" dirty="0"/>
              <a:t>- </a:t>
            </a:r>
            <a:r>
              <a:rPr lang="cs-CZ" dirty="0"/>
              <a:t>cílem je zpracování metodiky, jejíž využívání přispěje k rozvoji celoživotního učení.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400" b="1" dirty="0" err="1">
                <a:solidFill>
                  <a:srgbClr val="7D8EB7"/>
                </a:solidFill>
              </a:rPr>
              <a:t>Euroguidance</a:t>
            </a:r>
            <a:r>
              <a:rPr lang="cs-CZ" sz="1800" dirty="0"/>
              <a:t> </a:t>
            </a:r>
            <a:r>
              <a:rPr lang="cs-CZ" dirty="0"/>
              <a:t>- cílem činností Centra </a:t>
            </a:r>
            <a:r>
              <a:rPr lang="cs-CZ" dirty="0" err="1"/>
              <a:t>Euroguidance</a:t>
            </a:r>
            <a:r>
              <a:rPr lang="cs-CZ" dirty="0"/>
              <a:t> je rozvoj kariérového poradenství a kariérového vzdělávání přenosem dobré praxe z evropské úrovně.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</a:rPr>
              <a:t>Národní centrum </a:t>
            </a:r>
            <a:r>
              <a:rPr lang="cs-CZ" sz="1400" b="1" dirty="0" err="1">
                <a:solidFill>
                  <a:srgbClr val="7D8EB7"/>
                </a:solidFill>
              </a:rPr>
              <a:t>Europass</a:t>
            </a:r>
            <a:r>
              <a:rPr lang="cs-CZ" sz="1400" b="1" dirty="0">
                <a:solidFill>
                  <a:srgbClr val="7D8EB7"/>
                </a:solidFill>
              </a:rPr>
              <a:t> ČR </a:t>
            </a:r>
            <a:r>
              <a:rPr lang="cs-CZ" sz="1800" dirty="0"/>
              <a:t>- </a:t>
            </a:r>
            <a:r>
              <a:rPr lang="cs-CZ" dirty="0"/>
              <a:t>Plnění Rozhodnutí Evropského Parlamentu a Rady EU o </a:t>
            </a:r>
            <a:r>
              <a:rPr lang="cs-CZ" dirty="0" err="1"/>
              <a:t>Europass</a:t>
            </a:r>
            <a:r>
              <a:rPr lang="cs-CZ" dirty="0"/>
              <a:t> (646/2018) </a:t>
            </a:r>
            <a:r>
              <a:rPr lang="cs-CZ" dirty="0" err="1"/>
              <a:t>Europass</a:t>
            </a:r>
            <a:r>
              <a:rPr lang="cs-CZ" dirty="0"/>
              <a:t> cílí na spolupráci s institucemi a zajišťuje vydávání dokladů a poskytování služeb k lepší srozumitelnosti kvalifikací a dovedností pro snazší celoživotní učení a lepší uplatnění na trhu práce pro jednotlivce starší 15 let v celé EU.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Projekty evropské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572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1523999" y="1229553"/>
            <a:ext cx="10044607" cy="54474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</a:rPr>
              <a:t>Inovace soustavy oborů </a:t>
            </a:r>
            <a:r>
              <a:rPr lang="cs-CZ" dirty="0"/>
              <a:t>- Cílem je vytvořit optimální oborovou soustavu, která bude východiskem pro následnou revizi RVP SOV a to tak, aby absolvent získal v průběhu studia nejen kompetence potřebné pro výkon daného povolání, ale i pro další profesní dráhu (možnost rychlejší rekvalifikace, možnou návaznost systému podnikového vzdělávání). 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</a:rPr>
              <a:t>Revize RVP SOV</a:t>
            </a:r>
            <a:r>
              <a:rPr lang="cs-CZ" b="1" dirty="0"/>
              <a:t> </a:t>
            </a:r>
            <a:r>
              <a:rPr lang="cs-CZ" dirty="0"/>
              <a:t>- inovovaný kurikulární rámec RVP zohledňující jak aktuální a predikované  potřeby zaměstnavatelů na národním i evropském trhu práce, tak potřeby jednotlivců a celé společnosti (zvýšení flexibility, prostupnosti a individualizace vzdělávacích cest, podpora konceptu celoživotního učení).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</a:rPr>
              <a:t>Metodická podpora a další vzdělávání na podporu implementace nových RVP</a:t>
            </a:r>
            <a:r>
              <a:rPr lang="cs-CZ" b="1" dirty="0"/>
              <a:t> </a:t>
            </a:r>
            <a:r>
              <a:rPr lang="cs-CZ" dirty="0"/>
              <a:t>- Poskytnout školám promyšlenou metodickou podporu vč. dalšího vzdělávání, která jim umožní nejen odpovídající zpracování ŠVP, ale i zásadní inovaci výuky.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7D8EB7"/>
                </a:solidFill>
              </a:rPr>
              <a:t>Pokusná ověřování řešená v souladu s opatřeními vyhlášenými MŠMT pro SOV </a:t>
            </a:r>
            <a:r>
              <a:rPr lang="cs-CZ" dirty="0"/>
              <a:t>- Výsledky a zkušenosti z pokusných ověřování jsou implementovány v rámci SOV a využívány dalšími školami a přispívají k modernizaci středního odborného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7D8EB7"/>
                </a:solidFill>
              </a:rPr>
              <a:t>Průběžný monitoring SOV ve školách </a:t>
            </a:r>
            <a:r>
              <a:rPr lang="cs-CZ" dirty="0"/>
              <a:t>- Je navržen systém průběžného monitorování škol (vč. spolupracujících firem) zaměřený na využívání RVP SOV a přiměřenosti jejich obsahu/rozsahu novým požadavkům trhu práce pro jednotlivé oblasti/obory vzdělání.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7D8EB7"/>
                </a:solidFill>
              </a:rPr>
              <a:t>Nástroje pro zvýšení kvality praktického vyučování ve SOV </a:t>
            </a:r>
            <a:r>
              <a:rPr lang="cs-CZ" dirty="0"/>
              <a:t>(podpora spolupráce škola - firma) - Jsou připraveny a implementovány nástroje, které budou školy využívat pro zajištění kvality svého praktického vyučování, a to i ve spolupráci s firmami.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7000"/>
              </a:lnSpc>
            </a:pPr>
            <a:r>
              <a:rPr lang="cs-CZ" sz="1400" b="1" dirty="0">
                <a:solidFill>
                  <a:srgbClr val="7D8EB7"/>
                </a:solidFill>
              </a:rPr>
              <a:t>Analýza a tvorba doporučení v oblasti předčasných odchodů ze vzdělávání </a:t>
            </a:r>
            <a:r>
              <a:rPr lang="cs-CZ" dirty="0"/>
              <a:t>– cílem je snížení předčasných odchodů ze vzdělávání a spolupráce na tvorbě preventivních a intervenčních opatření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A56FE68A-3C89-6C3A-073C-3DE83F749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94373"/>
            <a:ext cx="10044607" cy="1022430"/>
          </a:xfrm>
        </p:spPr>
        <p:txBody>
          <a:bodyPr/>
          <a:lstStyle/>
          <a:p>
            <a:r>
              <a:rPr lang="cs-CZ" dirty="0"/>
              <a:t>Revize RVP SOV</a:t>
            </a:r>
          </a:p>
        </p:txBody>
      </p:sp>
    </p:spTree>
    <p:extLst>
      <p:ext uri="{BB962C8B-B14F-4D97-AF65-F5344CB8AC3E}">
        <p14:creationId xmlns:p14="http://schemas.microsoft.com/office/powerpoint/2010/main" val="1994529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1524000" y="1592494"/>
            <a:ext cx="10044607" cy="4742992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cs-CZ" sz="1400" b="1" dirty="0">
                <a:solidFill>
                  <a:srgbClr val="7D8EB7"/>
                </a:solidFill>
              </a:rPr>
              <a:t>Metodická podpora kariérového vzdělávání a kariérového poradenství ve SOV </a:t>
            </a:r>
            <a:r>
              <a:rPr lang="cs-CZ" sz="1800" dirty="0"/>
              <a:t>- </a:t>
            </a:r>
            <a:r>
              <a:rPr lang="cs-CZ" dirty="0"/>
              <a:t>kariérové vzdělávání i kariérové poradenství přispívají k prevenci předčasných odchodů ze vzdělávání, podporují přehled žáka o možnostech změny oboru vzhledem k jeho dispozicím a zájmům, podporují snižování nerovností ve vzdělávání, zaměřují se na rozvoj dovedností potřebných pro celoživotní učení a profesní rozvoj.</a:t>
            </a:r>
          </a:p>
          <a:p>
            <a:pPr>
              <a:lnSpc>
                <a:spcPct val="107000"/>
              </a:lnSpc>
            </a:pPr>
            <a:endParaRPr lang="cs-CZ" dirty="0"/>
          </a:p>
          <a:p>
            <a:pPr>
              <a:lnSpc>
                <a:spcPct val="107000"/>
              </a:lnSpc>
            </a:pPr>
            <a:r>
              <a:rPr lang="cs-CZ" sz="1400" b="1" dirty="0">
                <a:hlinkClick r:id="rId2"/>
              </a:rPr>
              <a:t>Infoabsolvent.cz</a:t>
            </a:r>
            <a:r>
              <a:rPr lang="cs-CZ" sz="1400" dirty="0">
                <a:hlinkClick r:id="rId2"/>
              </a:rPr>
              <a:t> </a:t>
            </a:r>
            <a:r>
              <a:rPr lang="cs-CZ" sz="1800" dirty="0"/>
              <a:t>– </a:t>
            </a:r>
            <a:r>
              <a:rPr lang="cs-CZ" dirty="0"/>
              <a:t>systém pro rozhodování o výběru střední školy pro  rodiče, žáky a uchazeče o studium.</a:t>
            </a:r>
          </a:p>
          <a:p>
            <a:pPr>
              <a:lnSpc>
                <a:spcPct val="107000"/>
              </a:lnSpc>
            </a:pPr>
            <a:endParaRPr lang="cs-CZ" dirty="0"/>
          </a:p>
          <a:p>
            <a:pPr>
              <a:lnSpc>
                <a:spcPct val="107000"/>
              </a:lnSpc>
            </a:pPr>
            <a:endParaRPr lang="cs-CZ" dirty="0"/>
          </a:p>
          <a:p>
            <a:pPr>
              <a:lnSpc>
                <a:spcPct val="107000"/>
              </a:lnSpc>
            </a:pPr>
            <a:endParaRPr lang="cs-CZ" dirty="0"/>
          </a:p>
          <a:p>
            <a:pPr>
              <a:lnSpc>
                <a:spcPct val="107000"/>
              </a:lnSpc>
            </a:pPr>
            <a:r>
              <a:rPr lang="cs-CZ" sz="1400" b="1" dirty="0">
                <a:solidFill>
                  <a:srgbClr val="7D8EB7"/>
                </a:solidFill>
              </a:rPr>
              <a:t>Národní soustava kvalifikací </a:t>
            </a:r>
            <a:r>
              <a:rPr lang="cs-CZ" dirty="0"/>
              <a:t>– průběžný rozvoj a správa NSK</a:t>
            </a:r>
          </a:p>
          <a:p>
            <a:pPr>
              <a:lnSpc>
                <a:spcPct val="107000"/>
              </a:lnSpc>
            </a:pPr>
            <a:endParaRPr lang="cs-CZ" dirty="0"/>
          </a:p>
          <a:p>
            <a:pPr>
              <a:lnSpc>
                <a:spcPct val="107000"/>
              </a:lnSpc>
            </a:pPr>
            <a:endParaRPr lang="cs-CZ" dirty="0"/>
          </a:p>
          <a:p>
            <a:pPr algn="ctr">
              <a:lnSpc>
                <a:spcPct val="107000"/>
              </a:lnSpc>
            </a:pPr>
            <a:r>
              <a:rPr lang="cs-CZ" sz="2000" b="1" dirty="0">
                <a:hlinkClick r:id="rId3"/>
              </a:rPr>
              <a:t>Národní soustava kvalifikací (narodnikvalifikace.cz)</a:t>
            </a:r>
            <a:endParaRPr lang="cs-CZ" sz="2000" b="1" dirty="0"/>
          </a:p>
          <a:p>
            <a:pPr>
              <a:lnSpc>
                <a:spcPct val="107000"/>
              </a:lnSpc>
            </a:pPr>
            <a:endParaRPr lang="cs-CZ" dirty="0"/>
          </a:p>
          <a:p>
            <a:pPr>
              <a:lnSpc>
                <a:spcPct val="107000"/>
              </a:lnSpc>
            </a:pPr>
            <a:endParaRPr lang="cs-CZ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7000"/>
              </a:lnSpc>
            </a:pPr>
            <a:endParaRPr lang="cs-CZ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7000"/>
              </a:lnSpc>
            </a:pPr>
            <a:endParaRPr lang="cs-CZ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DB735E93-34B9-FE31-EBD4-17F53E9DC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3623"/>
            <a:ext cx="10044607" cy="1022430"/>
          </a:xfrm>
        </p:spPr>
        <p:txBody>
          <a:bodyPr/>
          <a:lstStyle/>
          <a:p>
            <a:r>
              <a:rPr lang="cs-CZ" dirty="0"/>
              <a:t>Kariérové poradenství a NSK</a:t>
            </a:r>
          </a:p>
        </p:txBody>
      </p:sp>
    </p:spTree>
    <p:extLst>
      <p:ext uri="{BB962C8B-B14F-4D97-AF65-F5344CB8AC3E}">
        <p14:creationId xmlns:p14="http://schemas.microsoft.com/office/powerpoint/2010/main" val="132007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 descr="Obsah obrázku mapa&#10;&#10;Popis se vygeneroval automaticky.">
            <a:extLst>
              <a:ext uri="{FF2B5EF4-FFF2-40B4-BE49-F238E27FC236}">
                <a16:creationId xmlns:a16="http://schemas.microsoft.com/office/drawing/2014/main" id="{619FF6FF-9586-31BA-0DDC-C2514333BD6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7855" y="-298670"/>
            <a:ext cx="6716202" cy="388124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2EC029D-16F6-1D84-B870-08F2D4EC5CEB}"/>
              </a:ext>
            </a:extLst>
          </p:cNvPr>
          <p:cNvSpPr txBox="1"/>
          <p:nvPr/>
        </p:nvSpPr>
        <p:spPr>
          <a:xfrm>
            <a:off x="267101" y="3582573"/>
            <a:ext cx="609760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1800" b="1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Poslání NPI ČR: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Profesní 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růst PP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Spolupráce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 se státní správou a samosprávou, ministerstvy, kulturními institucemi, NNO a zahraničními institucemi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Garance dostupnosti 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kvalitních vzdělávacích, rozvojových a konzultačních 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služeb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Místo 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sdílení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 informací, názorů a zkušeností mezi regionálním školstvím a MŠMT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FC2B50A-EFF9-0D07-DA4E-9DECB0DA4E28}"/>
              </a:ext>
            </a:extLst>
          </p:cNvPr>
          <p:cNvSpPr txBox="1"/>
          <p:nvPr/>
        </p:nvSpPr>
        <p:spPr>
          <a:xfrm>
            <a:off x="7698194" y="624840"/>
            <a:ext cx="4305951" cy="59154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b="1" dirty="0">
                <a:solidFill>
                  <a:srgbClr val="7D8EB7"/>
                </a:solidFill>
                <a:latin typeface="+mj-lt"/>
              </a:rPr>
              <a:t>Hlavní činnosti NPI:</a:t>
            </a:r>
            <a:endParaRPr lang="cs-CZ" b="1" dirty="0">
              <a:solidFill>
                <a:srgbClr val="7D8EB7"/>
              </a:solidFill>
              <a:latin typeface="+mj-lt"/>
              <a:cs typeface="Arial"/>
            </a:endParaRPr>
          </a:p>
          <a:p>
            <a:endParaRPr lang="cs-CZ" dirty="0">
              <a:solidFill>
                <a:schemeClr val="tx2"/>
              </a:solidFill>
              <a:latin typeface="+mj-lt"/>
              <a:cs typeface="Arial"/>
            </a:endParaRPr>
          </a:p>
          <a:p>
            <a:pPr marL="285750" indent="-285750" defTabSz="457200">
              <a:lnSpc>
                <a:spcPct val="120000"/>
              </a:lnSpc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</a:rPr>
              <a:t>Kurikulum</a:t>
            </a:r>
          </a:p>
          <a:p>
            <a:pPr marL="285750" lvl="0" indent="-285750" defTabSz="457200">
              <a:lnSpc>
                <a:spcPct val="120000"/>
              </a:lnSpc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</a:rPr>
              <a:t>DVPP vč. metodických opor hlavně ve státních prioritách</a:t>
            </a:r>
          </a:p>
          <a:p>
            <a:pPr marL="285750" lvl="0" indent="-285750" defTabSz="457200">
              <a:lnSpc>
                <a:spcPct val="120000"/>
              </a:lnSpc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</a:rPr>
              <a:t>Podpora vedení škol a školských zařízení</a:t>
            </a:r>
          </a:p>
          <a:p>
            <a:pPr marL="285750" lvl="0" indent="-285750" defTabSz="457200">
              <a:lnSpc>
                <a:spcPct val="120000"/>
              </a:lnSpc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</a:rPr>
              <a:t>Podpora síťování škol a dalších aktérů</a:t>
            </a:r>
          </a:p>
          <a:p>
            <a:pPr marL="285750" lvl="0" indent="-285750" defTabSz="457200">
              <a:lnSpc>
                <a:spcPct val="120000"/>
              </a:lnSpc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</a:rPr>
              <a:t>Metodická podpora v oblasti preventivní, pedagogicko-psychologické, speciálně pedagogické péče</a:t>
            </a:r>
          </a:p>
          <a:p>
            <a:pPr marL="285750" lvl="0" indent="-285750" defTabSz="457200">
              <a:lnSpc>
                <a:spcPct val="120000"/>
              </a:lnSpc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</a:rPr>
              <a:t>Podpora a rozvoj kariérového poradenství</a:t>
            </a:r>
          </a:p>
          <a:p>
            <a:pPr marL="285750" lvl="0" indent="-285750" defTabSz="457200">
              <a:lnSpc>
                <a:spcPct val="120000"/>
              </a:lnSpc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</a:rPr>
              <a:t>Podpora nadání a péče o nadané, organizace soutěží a přehlídek</a:t>
            </a:r>
          </a:p>
          <a:p>
            <a:pPr marL="285750" lvl="0" indent="-285750" defTabSz="457200">
              <a:lnSpc>
                <a:spcPct val="120000"/>
              </a:lnSpc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</a:rPr>
              <a:t>Propojování formální a neformálního vzdělávání</a:t>
            </a:r>
          </a:p>
          <a:p>
            <a:pPr marL="285750" lvl="0" indent="-285750" defTabSz="457200">
              <a:lnSpc>
                <a:spcPct val="120000"/>
              </a:lnSpc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</a:rPr>
              <a:t>Analytické, výzkumné a evaluační činnosti</a:t>
            </a:r>
          </a:p>
          <a:p>
            <a:pPr marL="285750" lvl="0" indent="-285750" defTabSz="457200">
              <a:lnSpc>
                <a:spcPct val="120000"/>
              </a:lnSpc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</a:rPr>
              <a:t>Metodická a odborná spolupráce v oblasti JZZ, přijímacích a maturitních zkoušek</a:t>
            </a:r>
          </a:p>
          <a:p>
            <a:pPr marL="285750" lvl="0" indent="-285750" defTabSz="457200">
              <a:lnSpc>
                <a:spcPct val="120000"/>
              </a:lnSpc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</a:rPr>
              <a:t>Realizace projektů ESIF atd.</a:t>
            </a:r>
          </a:p>
          <a:p>
            <a:endParaRPr lang="cs-CZ" sz="1600" b="1" dirty="0">
              <a:solidFill>
                <a:schemeClr val="tx2">
                  <a:lumMod val="40000"/>
                  <a:lumOff val="6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25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1543250" y="1361488"/>
            <a:ext cx="10044607" cy="4742992"/>
          </a:xfrm>
        </p:spPr>
        <p:txBody>
          <a:bodyPr/>
          <a:lstStyle/>
          <a:p>
            <a:r>
              <a:rPr lang="cs-CZ" dirty="0"/>
              <a:t> </a:t>
            </a:r>
          </a:p>
          <a:p>
            <a:pPr fontAlgn="base"/>
            <a:r>
              <a:rPr lang="cs-CZ" sz="1400" b="1" dirty="0">
                <a:solidFill>
                  <a:srgbClr val="7D8EB7"/>
                </a:solidFill>
              </a:rPr>
              <a:t>Vzdělávání instruktorů praktického vyučování </a:t>
            </a:r>
            <a:r>
              <a:rPr lang="cs-CZ" sz="1800" b="1" dirty="0"/>
              <a:t>- </a:t>
            </a:r>
            <a:r>
              <a:rPr lang="cs-CZ" dirty="0"/>
              <a:t>nabízíme školám i zaměstnavatelům osmihodinový kurz pro lektory, kteří budou na pracovištích zaměstnavatelů připravovat instruktory na jejich práci se žáky a studenty v rámci zajišťování odborného výcviku nebo odborné praxe. </a:t>
            </a:r>
            <a:r>
              <a:rPr lang="cs-CZ" b="1" dirty="0"/>
              <a:t>Kurz je vhodný jak pro učitele odborného výcviku, praktického vyučování, koordinátory spolupráce škol a zaměstnavatelů, tak pro interní lektory nebo personalisty.</a:t>
            </a:r>
          </a:p>
          <a:p>
            <a:pPr fontAlgn="base"/>
            <a:endParaRPr lang="cs-CZ" b="1" dirty="0"/>
          </a:p>
          <a:p>
            <a:pPr fontAlgn="base"/>
            <a:br>
              <a:rPr lang="cs-CZ" dirty="0"/>
            </a:br>
            <a:r>
              <a:rPr lang="cs-CZ" sz="1400" b="1" dirty="0">
                <a:hlinkClick r:id="rId2"/>
              </a:rPr>
              <a:t>Metodický portál RVP.CZ </a:t>
            </a:r>
            <a:r>
              <a:rPr lang="cs-CZ" sz="1800" b="1" dirty="0"/>
              <a:t>- </a:t>
            </a:r>
            <a:r>
              <a:rPr lang="cs-CZ" dirty="0"/>
              <a:t>Hlavní online metodicko-didaktická podpora učitelů v České republice napříč vzdělávacím systémem. </a:t>
            </a:r>
            <a:endParaRPr lang="cs-CZ" sz="1800" b="1" dirty="0"/>
          </a:p>
          <a:p>
            <a:pPr>
              <a:lnSpc>
                <a:spcPct val="100000"/>
              </a:lnSpc>
            </a:pPr>
            <a:endParaRPr lang="cs-CZ" sz="1800" b="1" dirty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47800" y="111841"/>
            <a:ext cx="10044607" cy="1022430"/>
          </a:xfrm>
        </p:spPr>
        <p:txBody>
          <a:bodyPr/>
          <a:lstStyle/>
          <a:p>
            <a:r>
              <a:rPr lang="cs-CZ" dirty="0"/>
              <a:t>Další podpora SOV</a:t>
            </a:r>
          </a:p>
        </p:txBody>
      </p:sp>
    </p:spTree>
    <p:extLst>
      <p:ext uri="{BB962C8B-B14F-4D97-AF65-F5344CB8AC3E}">
        <p14:creationId xmlns:p14="http://schemas.microsoft.com/office/powerpoint/2010/main" val="2708846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75E9FD7-D7EF-28CE-FC54-DFADE044B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8703" y="1535655"/>
            <a:ext cx="9894014" cy="450217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Metodická podpora</a:t>
            </a:r>
            <a:r>
              <a:rPr lang="cs-CZ" sz="1400" dirty="0">
                <a:solidFill>
                  <a:srgbClr val="7D8EB7"/>
                </a:solidFill>
                <a:latin typeface="Arial"/>
                <a:cs typeface="Arial"/>
              </a:rPr>
              <a:t>: </a:t>
            </a:r>
            <a:r>
              <a:rPr lang="cs-CZ" dirty="0">
                <a:latin typeface="Arial"/>
                <a:cs typeface="Arial"/>
              </a:rPr>
              <a:t>diskusní setkání, kulaté stoly – hosté z MŠMT, sdílení příkladů dobré praxe ve školách </a:t>
            </a:r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DVPP</a:t>
            </a:r>
            <a:r>
              <a:rPr lang="cs-CZ" sz="1400" dirty="0">
                <a:latin typeface="Arial"/>
                <a:cs typeface="Arial"/>
              </a:rPr>
              <a:t>: </a:t>
            </a:r>
            <a:r>
              <a:rPr lang="cs-CZ" dirty="0">
                <a:latin typeface="Arial"/>
                <a:cs typeface="Arial"/>
              </a:rPr>
              <a:t>kurzy, webináře k začleňování, adaptaci, výuce češtiny jako druhého jazyka </a:t>
            </a:r>
            <a:r>
              <a:rPr lang="cs-CZ" dirty="0">
                <a:latin typeface="Arial"/>
                <a:cs typeface="Arial"/>
                <a:hlinkClick r:id="rId2"/>
              </a:rPr>
              <a:t>ZDE</a:t>
            </a:r>
            <a:r>
              <a:rPr lang="cs-CZ" dirty="0">
                <a:latin typeface="Arial"/>
                <a:cs typeface="Arial"/>
              </a:rPr>
              <a:t> </a:t>
            </a:r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Konzultace</a:t>
            </a:r>
            <a:r>
              <a:rPr lang="cs-CZ" sz="1400" dirty="0">
                <a:solidFill>
                  <a:srgbClr val="7D8EB7"/>
                </a:solidFill>
                <a:latin typeface="Arial"/>
                <a:cs typeface="Arial"/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cs-CZ" sz="1200" dirty="0">
                <a:latin typeface="Arial"/>
                <a:cs typeface="Arial"/>
              </a:rPr>
              <a:t>– s odborným garantem: Mgr. Michalem Krylem, </a:t>
            </a:r>
            <a:r>
              <a:rPr lang="cs-CZ" sz="1200" dirty="0">
                <a:latin typeface="Arial"/>
                <a:cs typeface="Arial"/>
                <a:hlinkClick r:id="rId3"/>
              </a:rPr>
              <a:t>michal.kryl@npi.cz</a:t>
            </a:r>
            <a:r>
              <a:rPr lang="cs-CZ" sz="1200" dirty="0">
                <a:latin typeface="Arial"/>
                <a:cs typeface="Arial"/>
              </a:rPr>
              <a:t>   </a:t>
            </a:r>
          </a:p>
          <a:p>
            <a:pPr lvl="1">
              <a:lnSpc>
                <a:spcPct val="100000"/>
              </a:lnSpc>
            </a:pPr>
            <a:r>
              <a:rPr lang="cs-CZ" sz="1200" dirty="0">
                <a:latin typeface="Arial"/>
                <a:cs typeface="Arial"/>
              </a:rPr>
              <a:t>– se supervizním adaptačním koordinátorem: Mgr. Janem </a:t>
            </a:r>
            <a:r>
              <a:rPr lang="cs-CZ" sz="1200" dirty="0" err="1">
                <a:latin typeface="Arial"/>
                <a:cs typeface="Arial"/>
              </a:rPr>
              <a:t>Olbertem</a:t>
            </a:r>
            <a:r>
              <a:rPr lang="cs-CZ" sz="1200" dirty="0">
                <a:latin typeface="Arial"/>
                <a:cs typeface="Arial"/>
              </a:rPr>
              <a:t>, </a:t>
            </a:r>
            <a:r>
              <a:rPr lang="cs-CZ" sz="1200" dirty="0">
                <a:latin typeface="Arial"/>
                <a:cs typeface="Arial"/>
                <a:hlinkClick r:id="rId4"/>
              </a:rPr>
              <a:t>jan.olbert@zsgajdosova.cz</a:t>
            </a:r>
            <a:r>
              <a:rPr lang="cs-CZ" sz="1200" dirty="0">
                <a:latin typeface="Arial"/>
                <a:cs typeface="Arial"/>
              </a:rPr>
              <a:t> </a:t>
            </a:r>
            <a:endParaRPr lang="cs-CZ" sz="1200" dirty="0"/>
          </a:p>
          <a:p>
            <a:pPr lvl="1">
              <a:lnSpc>
                <a:spcPct val="100000"/>
              </a:lnSpc>
            </a:pPr>
            <a:r>
              <a:rPr lang="cs-CZ" sz="1200" dirty="0">
                <a:latin typeface="Arial"/>
                <a:cs typeface="Arial"/>
              </a:rPr>
              <a:t>– se zkušenými lektory NPI ČR: Mgr. Klárou Záleskou PhD., </a:t>
            </a:r>
            <a:r>
              <a:rPr lang="cs-CZ" sz="1200" dirty="0">
                <a:latin typeface="Arial"/>
                <a:cs typeface="Arial"/>
                <a:hlinkClick r:id="rId5"/>
              </a:rPr>
              <a:t>klara.zaleska@npi.cz</a:t>
            </a:r>
            <a:r>
              <a:rPr lang="cs-CZ" sz="1200" dirty="0">
                <a:latin typeface="Arial"/>
                <a:cs typeface="Arial"/>
              </a:rPr>
              <a:t> </a:t>
            </a:r>
            <a:endParaRPr lang="cs-CZ" sz="1200" dirty="0"/>
          </a:p>
          <a:p>
            <a:pPr lvl="1">
              <a:lnSpc>
                <a:spcPct val="100000"/>
              </a:lnSpc>
            </a:pPr>
            <a:r>
              <a:rPr lang="cs-CZ" sz="1200" dirty="0">
                <a:latin typeface="Arial"/>
                <a:cs typeface="Arial"/>
              </a:rPr>
              <a:t>                                                    Mgr. Hanou Svobodovou Dr. </a:t>
            </a:r>
            <a:r>
              <a:rPr lang="cs-CZ" sz="1200" dirty="0" err="1">
                <a:latin typeface="Arial"/>
                <a:cs typeface="Arial"/>
              </a:rPr>
              <a:t>Phil</a:t>
            </a:r>
            <a:r>
              <a:rPr lang="cs-CZ" sz="1200" dirty="0">
                <a:latin typeface="Arial"/>
                <a:cs typeface="Arial"/>
              </a:rPr>
              <a:t>., </a:t>
            </a:r>
            <a:r>
              <a:rPr lang="cs-CZ" sz="1200" dirty="0">
                <a:latin typeface="Arial"/>
                <a:cs typeface="Arial"/>
                <a:hlinkClick r:id="rId6"/>
              </a:rPr>
              <a:t>svoboha@email.cz</a:t>
            </a:r>
            <a:r>
              <a:rPr lang="cs-CZ" sz="1200" dirty="0">
                <a:latin typeface="Arial"/>
                <a:cs typeface="Arial"/>
              </a:rPr>
              <a:t> </a:t>
            </a:r>
          </a:p>
          <a:p>
            <a:pPr lvl="1">
              <a:lnSpc>
                <a:spcPct val="100000"/>
              </a:lnSpc>
            </a:pPr>
            <a:endParaRPr lang="cs-CZ" sz="1200" dirty="0"/>
          </a:p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Tlumočení a překlady: </a:t>
            </a:r>
            <a:r>
              <a:rPr lang="cs-CZ" dirty="0">
                <a:latin typeface="Arial"/>
                <a:cs typeface="Arial"/>
              </a:rPr>
              <a:t>Mgr. Margita Veberová, </a:t>
            </a:r>
            <a:r>
              <a:rPr lang="cs-CZ" dirty="0">
                <a:latin typeface="Arial"/>
                <a:cs typeface="Arial"/>
                <a:hlinkClick r:id="rId7"/>
              </a:rPr>
              <a:t>margita.veberova@npi.cz</a:t>
            </a:r>
            <a:r>
              <a:rPr lang="cs-CZ" dirty="0">
                <a:latin typeface="Arial"/>
                <a:cs typeface="Arial"/>
              </a:rPr>
              <a:t>, </a:t>
            </a:r>
          </a:p>
          <a:p>
            <a:pPr>
              <a:lnSpc>
                <a:spcPct val="100000"/>
              </a:lnSpc>
            </a:pPr>
            <a:endParaRPr lang="cs-CZ" sz="1800" dirty="0">
              <a:latin typeface="Arial"/>
              <a:cs typeface="Arial"/>
              <a:hlinkClick r:id="rId8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/>
              <a:cs typeface="Arial"/>
              <a:hlinkClick r:id="rId8"/>
            </a:endParaRPr>
          </a:p>
          <a:p>
            <a:pPr algn="ctr">
              <a:lnSpc>
                <a:spcPct val="100000"/>
              </a:lnSpc>
            </a:pPr>
            <a:r>
              <a:rPr lang="cs-CZ" u="sng" dirty="0">
                <a:hlinkClick r:id="rId9"/>
              </a:rPr>
              <a:t>EDU.CZ - Podpora MŠMT v době válečného konfliktu na Ukrajině </a:t>
            </a:r>
            <a:endParaRPr lang="cs-CZ" u="sng" dirty="0"/>
          </a:p>
          <a:p>
            <a:pPr algn="ctr">
              <a:lnSpc>
                <a:spcPct val="100000"/>
              </a:lnSpc>
            </a:pPr>
            <a:r>
              <a:rPr lang="cs-CZ" u="sng" dirty="0">
                <a:hlinkClick r:id="rId10"/>
              </a:rPr>
              <a:t>Ukrajina (npi.cz) </a:t>
            </a:r>
            <a:endParaRPr lang="cs-CZ" u="sng" dirty="0"/>
          </a:p>
          <a:p>
            <a:pPr algn="ctr">
              <a:lnSpc>
                <a:spcPct val="100000"/>
              </a:lnSpc>
            </a:pPr>
            <a:r>
              <a:rPr lang="cs-CZ" u="sng" dirty="0">
                <a:hlinkClick r:id="rId11"/>
              </a:rPr>
              <a:t>Portál podpory pedagogických pracovníků vzdělávajících děti/žáky cizince</a:t>
            </a:r>
            <a:r>
              <a:rPr lang="cs-CZ" dirty="0"/>
              <a:t> (</a:t>
            </a:r>
            <a:r>
              <a:rPr lang="cs-CZ" u="sng" dirty="0">
                <a:hlinkClick r:id="rId11"/>
              </a:rPr>
              <a:t>https://cizinci.npi.cz</a:t>
            </a:r>
            <a:r>
              <a:rPr lang="cs-CZ" dirty="0"/>
              <a:t>)  ​ </a:t>
            </a:r>
          </a:p>
          <a:p>
            <a:pPr algn="ctr">
              <a:lnSpc>
                <a:spcPct val="100000"/>
              </a:lnSpc>
            </a:pPr>
            <a:endParaRPr lang="cs-CZ" sz="1100" b="1" dirty="0">
              <a:latin typeface="Arial"/>
              <a:cs typeface="Arial"/>
            </a:endParaRPr>
          </a:p>
          <a:p>
            <a:pPr algn="r">
              <a:lnSpc>
                <a:spcPct val="100000"/>
              </a:lnSpc>
            </a:pPr>
            <a:endParaRPr lang="cs-CZ" sz="1100" b="1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D5F4CF-82F5-DB43-E214-2495E9207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703" y="457251"/>
            <a:ext cx="10044607" cy="648828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Podpora PP vzdělávajících děti/žáky cizince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203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1253446" y="1592494"/>
            <a:ext cx="10315161" cy="48895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Ucelený systém podpory nadání </a:t>
            </a:r>
            <a:r>
              <a:rPr lang="cs-CZ" dirty="0">
                <a:latin typeface="Arial"/>
                <a:cs typeface="Arial"/>
              </a:rPr>
              <a:t>(PN) </a:t>
            </a:r>
            <a:r>
              <a:rPr lang="cs-CZ" b="1" dirty="0">
                <a:solidFill>
                  <a:srgbClr val="7D8EB7"/>
                </a:solidFill>
                <a:latin typeface="Arial"/>
                <a:cs typeface="Arial"/>
              </a:rPr>
              <a:t>a </a:t>
            </a: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péče o nadané</a:t>
            </a:r>
            <a:r>
              <a:rPr lang="cs-CZ" sz="1400" dirty="0">
                <a:solidFill>
                  <a:srgbClr val="7D8EB7"/>
                </a:solidFill>
                <a:latin typeface="Arial"/>
                <a:cs typeface="Arial"/>
              </a:rPr>
              <a:t> </a:t>
            </a: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žáky i pro pedagogické pracovníky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>
                <a:latin typeface="Arial"/>
                <a:cs typeface="Arial"/>
              </a:rPr>
              <a:t>podpora škol v PN, nastavení Strategie PN, DVPP, stáže, aktuality a </a:t>
            </a:r>
            <a:r>
              <a:rPr lang="cs-CZ" b="1" dirty="0">
                <a:latin typeface="Arial"/>
                <a:cs typeface="Arial"/>
              </a:rPr>
              <a:t>kalendárium,</a:t>
            </a:r>
            <a:r>
              <a:rPr lang="cs-CZ" dirty="0">
                <a:latin typeface="Arial"/>
                <a:cs typeface="Arial"/>
              </a:rPr>
              <a:t> propojování aktérů v PK ohledně PN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Krajská síť podpory nadání</a:t>
            </a:r>
            <a:r>
              <a:rPr lang="cs-CZ" sz="1400" dirty="0">
                <a:solidFill>
                  <a:srgbClr val="7D8EB7"/>
                </a:solidFill>
                <a:latin typeface="Arial"/>
                <a:cs typeface="Arial"/>
              </a:rPr>
              <a:t> </a:t>
            </a:r>
            <a:r>
              <a:rPr lang="cs-CZ" dirty="0">
                <a:latin typeface="Arial"/>
                <a:cs typeface="Arial"/>
              </a:rPr>
              <a:t>– rozšiřuje se</a:t>
            </a:r>
            <a:r>
              <a:rPr lang="cs-CZ" dirty="0"/>
              <a:t> </a:t>
            </a:r>
            <a:r>
              <a:rPr lang="cs-CZ" dirty="0">
                <a:latin typeface="Arial"/>
                <a:cs typeface="Arial"/>
              </a:rPr>
              <a:t>o nové členy (školy, státní/samospráva, NNO, zahraničí, kulturní instituce, vzdělavatelé, PPP, ZČU, MŠMT…)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>
              <a:solidFill>
                <a:srgbClr val="FA9E0D"/>
              </a:solidFill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Kulatý stůl a semináře </a:t>
            </a:r>
            <a:r>
              <a:rPr lang="cs-CZ" dirty="0">
                <a:latin typeface="Arial"/>
                <a:cs typeface="Arial"/>
              </a:rPr>
              <a:t>na téma dle potřeby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7D8EB7"/>
                </a:solidFill>
                <a:latin typeface="Arial"/>
                <a:cs typeface="Arial"/>
              </a:rPr>
              <a:t>Koordinátor: </a:t>
            </a:r>
            <a:r>
              <a:rPr lang="cs-CZ" dirty="0">
                <a:latin typeface="Arial"/>
                <a:cs typeface="Arial"/>
              </a:rPr>
              <a:t>poskytuje poradenství, DVPP, rozvoj, sdílení…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cs-CZ" sz="2000" dirty="0">
                <a:hlinkClick r:id="rId3"/>
              </a:rPr>
              <a:t>talentovani.cz</a:t>
            </a:r>
            <a:endParaRPr lang="cs-CZ" sz="2000" dirty="0"/>
          </a:p>
          <a:p>
            <a:pPr algn="r">
              <a:lnSpc>
                <a:spcPct val="100000"/>
              </a:lnSpc>
            </a:pPr>
            <a:endParaRPr lang="cs-CZ" sz="1100" dirty="0">
              <a:latin typeface="Arial"/>
              <a:cs typeface="Arial"/>
            </a:endParaRPr>
          </a:p>
          <a:p>
            <a:pPr algn="r">
              <a:lnSpc>
                <a:spcPct val="100000"/>
              </a:lnSpc>
            </a:pPr>
            <a:endParaRPr lang="cs-CZ" sz="1100" dirty="0">
              <a:latin typeface="Arial"/>
              <a:cs typeface="Arial"/>
            </a:endParaRPr>
          </a:p>
          <a:p>
            <a:pPr algn="r">
              <a:lnSpc>
                <a:spcPct val="100000"/>
              </a:lnSpc>
            </a:pPr>
            <a:r>
              <a:rPr lang="cs-CZ" sz="1000" dirty="0">
                <a:latin typeface="Arial"/>
                <a:cs typeface="Arial"/>
              </a:rPr>
              <a:t>Kontakt: PhDr. Lukáš Borovička, Ph.D., </a:t>
            </a:r>
            <a:r>
              <a:rPr lang="cs-CZ" sz="1000" dirty="0">
                <a:latin typeface="Arial"/>
                <a:cs typeface="Arial"/>
                <a:hlinkClick r:id="rId4"/>
              </a:rPr>
              <a:t>lukas.borovicka@npi.cz</a:t>
            </a:r>
            <a:r>
              <a:rPr lang="cs-CZ" sz="1000" dirty="0">
                <a:latin typeface="Arial"/>
                <a:cs typeface="Arial"/>
              </a:rPr>
              <a:t>  - koordinátor podpory nadání, Ivana Lichtenberková, </a:t>
            </a:r>
            <a:r>
              <a:rPr lang="cs-CZ" sz="1000" dirty="0">
                <a:latin typeface="Arial"/>
                <a:cs typeface="Arial"/>
                <a:hlinkClick r:id="rId5"/>
              </a:rPr>
              <a:t>ivana.lichtenberkova@npi.cz</a:t>
            </a:r>
            <a:r>
              <a:rPr lang="cs-CZ" sz="1000" dirty="0">
                <a:latin typeface="Arial"/>
                <a:cs typeface="Arial"/>
              </a:rPr>
              <a:t> – koordinátor podpory nadání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cs-CZ" sz="2000" dirty="0">
              <a:latin typeface="Arial"/>
              <a:cs typeface="Arial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656398"/>
          </a:xfrm>
        </p:spPr>
        <p:txBody>
          <a:bodyPr/>
          <a:lstStyle/>
          <a:p>
            <a:r>
              <a:rPr lang="cs-CZ" dirty="0"/>
              <a:t>Systém podpory nadání</a:t>
            </a:r>
          </a:p>
        </p:txBody>
      </p:sp>
    </p:spTree>
    <p:extLst>
      <p:ext uri="{BB962C8B-B14F-4D97-AF65-F5344CB8AC3E}">
        <p14:creationId xmlns:p14="http://schemas.microsoft.com/office/powerpoint/2010/main" val="1901080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7693705" y="4212772"/>
            <a:ext cx="3932237" cy="1802266"/>
          </a:xfrm>
        </p:spPr>
        <p:txBody>
          <a:bodyPr/>
          <a:lstStyle/>
          <a:p>
            <a:endParaRPr lang="cs-CZ" sz="2000" b="1" dirty="0"/>
          </a:p>
          <a:p>
            <a:r>
              <a:rPr lang="cs-CZ" sz="2000" b="1" dirty="0"/>
              <a:t>NPI ČR, KP Praha a SČ</a:t>
            </a:r>
          </a:p>
          <a:p>
            <a:endParaRPr lang="cs-CZ" dirty="0"/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Senovážné náměstí 872/25, 110 00 Praha 1</a:t>
            </a:r>
          </a:p>
          <a:p>
            <a:r>
              <a:rPr lang="cs-CZ" b="1" dirty="0">
                <a:hlinkClick r:id="rId2"/>
              </a:rPr>
              <a:t>praha@npi.cz</a:t>
            </a:r>
            <a:r>
              <a:rPr lang="cs-CZ" b="1" dirty="0"/>
              <a:t>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www.npi.cz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503934" y="4091475"/>
            <a:ext cx="5988723" cy="102243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26430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1607420" y="1787054"/>
            <a:ext cx="10769710" cy="4558057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Vedoucí pedagogičtí pracovníci škol a školských zařízení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Učitelé MŠ, ZŠ, SŠ, VOŠ, ZUŠ, SUŠ a konzervatoří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Vychovatelé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Pedagogové volného času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Speciální pedagogové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Asistenti pedagoga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Dobrovolníci i pracovníci NNO dětí a mládeže či pracujících s dětmi a mládeží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Účastníci vzdělávání dospělých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524001" y="440882"/>
            <a:ext cx="10044607" cy="656398"/>
          </a:xfrm>
        </p:spPr>
        <p:txBody>
          <a:bodyPr/>
          <a:lstStyle/>
          <a:p>
            <a:r>
              <a:rPr lang="cs-CZ" dirty="0"/>
              <a:t>Cílové skupiny NPI</a:t>
            </a:r>
          </a:p>
        </p:txBody>
      </p:sp>
    </p:spTree>
    <p:extLst>
      <p:ext uri="{BB962C8B-B14F-4D97-AF65-F5344CB8AC3E}">
        <p14:creationId xmlns:p14="http://schemas.microsoft.com/office/powerpoint/2010/main" val="343169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18480CE-6F59-48A8-B779-C394BA1C5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250" y="171374"/>
            <a:ext cx="10044607" cy="1022430"/>
          </a:xfrm>
        </p:spPr>
        <p:txBody>
          <a:bodyPr/>
          <a:lstStyle/>
          <a:p>
            <a:r>
              <a:rPr lang="cs-CZ" dirty="0"/>
              <a:t>Služby NPI ČR Praha a SČ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FD157F5-4B15-4DFB-B9D7-1A3F051B0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1267449"/>
              </p:ext>
            </p:extLst>
          </p:nvPr>
        </p:nvGraphicFramePr>
        <p:xfrm>
          <a:off x="1612489" y="1878653"/>
          <a:ext cx="9763433" cy="452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505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58358BC2-76CE-4422-B5A8-833FE4F7E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Kraj Středočeský a hlavní město Praha = celkem: 2371 škol, 34 306 pedagogů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MŠ 1211, 4 373 pedagogů,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ZŠ 824, 18 385 pedagogů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SŠ 336, 11548 pedagogů</a:t>
            </a:r>
          </a:p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9FE085-272A-4BAC-9415-8EF54AF70B39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cs-CZ" dirty="0"/>
              <a:t>Jak velké máme kraje?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3B3538-1DD8-4D8C-A756-BCA21C8F0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KP Praha a SČ</a:t>
            </a:r>
          </a:p>
        </p:txBody>
      </p:sp>
    </p:spTree>
    <p:extLst>
      <p:ext uri="{BB962C8B-B14F-4D97-AF65-F5344CB8AC3E}">
        <p14:creationId xmlns:p14="http://schemas.microsoft.com/office/powerpoint/2010/main" val="186079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68366EDC-1FE3-4565-9900-C20D3C4FB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Za poslední rok jsme podpořili v rámci DVPP realizovaného naším pracovištěm: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MŠ 314, ZŠ 348, SŠ 130, VOŠ 17, ZUŠ 46 a v rámci jiných institucí 55.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Tedy, celkem 910 podpořených škol za 1 školní rok.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Přepočteno: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Celkový počet podpořených osob (účastníků/absolventů) 6 954.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Celkový počet realizovaných vzdělávacích programů 575.</a:t>
            </a:r>
          </a:p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E387EB-1772-4745-B880-E7CCBB69F208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cs-CZ" dirty="0"/>
              <a:t>Pro zajímavost: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153ACA-E3D7-4A31-A606-B78918A4C6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KP Praha a SČ</a:t>
            </a:r>
          </a:p>
        </p:txBody>
      </p:sp>
    </p:spTree>
    <p:extLst>
      <p:ext uri="{BB962C8B-B14F-4D97-AF65-F5344CB8AC3E}">
        <p14:creationId xmlns:p14="http://schemas.microsoft.com/office/powerpoint/2010/main" val="66704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A132E38B-BDD4-4462-A7D1-405BFF316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s Magistrátem hlavního města Prahy, 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Krajským úřadem Středočeského kraje, 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vysokými školami a univerzitami v Praze, vedeme v rámci praxí studenty 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s MŠMT, ORP a MAS ve Středočeském kraji, 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se zřizovateli škol a školských zařízení, 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se zahraničními kulturními instituty (Francouzský institut , Goethe institut)</a:t>
            </a:r>
          </a:p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BD3393-2B33-4A94-B688-823F095B697D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cs-CZ" dirty="0"/>
              <a:t>Krajské pracoviště aktivně spolupracuje: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6A5F68-FFCA-43FF-90DC-631992197F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KP Praha a SČ</a:t>
            </a:r>
          </a:p>
        </p:txBody>
      </p:sp>
    </p:spTree>
    <p:extLst>
      <p:ext uri="{BB962C8B-B14F-4D97-AF65-F5344CB8AC3E}">
        <p14:creationId xmlns:p14="http://schemas.microsoft.com/office/powerpoint/2010/main" val="109604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076AA969-B14C-48AB-BD88-3EF0747BB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3998" y="1690795"/>
            <a:ext cx="10044607" cy="4259680"/>
          </a:xfrm>
        </p:spPr>
        <p:txBody>
          <a:bodyPr/>
          <a:lstStyle/>
          <a:p>
            <a:r>
              <a:rPr lang="cs-CZ" sz="1400" b="1" dirty="0">
                <a:solidFill>
                  <a:srgbClr val="7D8EB7"/>
                </a:solidFill>
                <a:latin typeface="+mn-lt"/>
              </a:rPr>
              <a:t>Dlouhodobé vzdělávací programy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dirty="0"/>
              <a:t>Kvalifikační studium pro ředitele škol a školských zařízení + Lídr školy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dirty="0"/>
              <a:t>Studium pro výkon specializovaných činností – KO ŠVP, KO ICT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dirty="0"/>
              <a:t>Studium pedagogiky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dirty="0"/>
              <a:t>Studium sociálně patologických jevů – Metodik prevence</a:t>
            </a:r>
          </a:p>
          <a:p>
            <a:endParaRPr lang="cs-CZ" sz="1400" dirty="0">
              <a:latin typeface="+mn-lt"/>
            </a:endParaRPr>
          </a:p>
          <a:p>
            <a:r>
              <a:rPr lang="cs-CZ" sz="1400" b="1" dirty="0">
                <a:solidFill>
                  <a:srgbClr val="7D8EB7"/>
                </a:solidFill>
                <a:latin typeface="+mn-lt"/>
              </a:rPr>
              <a:t>Krátkodobé vzdělávací programy (DVPP) – </a:t>
            </a:r>
            <a:r>
              <a:rPr lang="cs-CZ" b="1" dirty="0">
                <a:solidFill>
                  <a:srgbClr val="7D8EB7"/>
                </a:solidFill>
                <a:latin typeface="+mn-lt"/>
              </a:rPr>
              <a:t>průřezové komplexní vzdělávání reagující na potřeby vzdělávací politiky ČR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dirty="0"/>
              <a:t>Prezenční semináře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dirty="0"/>
              <a:t>Webináře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dirty="0"/>
              <a:t>Online/prezenční workshopy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dirty="0"/>
              <a:t>Realizace „pro sborovnu“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B1CDF1-0798-4BE7-B789-ACA0FB0FC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0501"/>
            <a:ext cx="10044607" cy="1022430"/>
          </a:xfrm>
        </p:spPr>
        <p:txBody>
          <a:bodyPr/>
          <a:lstStyle/>
          <a:p>
            <a:r>
              <a:rPr lang="cs-CZ" dirty="0"/>
              <a:t>Nabídka vzdělávacích programů</a:t>
            </a:r>
          </a:p>
        </p:txBody>
      </p:sp>
    </p:spTree>
    <p:extLst>
      <p:ext uri="{BB962C8B-B14F-4D97-AF65-F5344CB8AC3E}">
        <p14:creationId xmlns:p14="http://schemas.microsoft.com/office/powerpoint/2010/main" val="389353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3550C7CD-F78F-4157-9A51-F9BD3D0E4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3998" y="1410280"/>
            <a:ext cx="10044607" cy="4472819"/>
          </a:xfrm>
        </p:spPr>
        <p:txBody>
          <a:bodyPr/>
          <a:lstStyle/>
          <a:p>
            <a:r>
              <a:rPr lang="cs-CZ" sz="1400" b="1" dirty="0">
                <a:solidFill>
                  <a:srgbClr val="7D8EB7"/>
                </a:solidFill>
                <a:latin typeface="+mn-lt"/>
              </a:rPr>
              <a:t>Kvalifikační studia pro ředitele (vedení škol)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b="1" dirty="0">
                <a:latin typeface="+mn-lt"/>
                <a:ea typeface="Times New Roman" panose="02020603050405020304" pitchFamily="18" charset="0"/>
                <a:cs typeface="Times New Roman"/>
              </a:rPr>
              <a:t>Ředitel manažer </a:t>
            </a:r>
            <a:r>
              <a:rPr lang="cs-CZ" sz="1200" dirty="0">
                <a:latin typeface="+mn-lt"/>
                <a:ea typeface="Times New Roman" panose="02020603050405020304" pitchFamily="18" charset="0"/>
                <a:cs typeface="Times New Roman"/>
              </a:rPr>
              <a:t>- inovace klasického formátu, </a:t>
            </a:r>
            <a:r>
              <a:rPr lang="cs-CZ" sz="1200" dirty="0">
                <a:latin typeface="+mn-lt"/>
                <a:ea typeface="Times New Roman" panose="02020603050405020304" pitchFamily="18" charset="0"/>
                <a:cs typeface="Arial"/>
              </a:rPr>
              <a:t>kombinované kvalifikační studium pro ředitele škol a školských zařízení (1 rok,135 h)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/>
              </a:rPr>
              <a:t>Lídr</a:t>
            </a:r>
            <a:r>
              <a:rPr lang="cs-CZ" sz="1200" b="1" dirty="0">
                <a:latin typeface="+mn-lt"/>
                <a:cs typeface="Arial"/>
              </a:rPr>
              <a:t> školy </a:t>
            </a:r>
            <a:r>
              <a:rPr lang="cs-CZ" sz="1200" dirty="0">
                <a:latin typeface="+mn-lt"/>
                <a:cs typeface="Arial"/>
              </a:rPr>
              <a:t>- nové kombinované kvalifikační studium </a:t>
            </a:r>
            <a:r>
              <a:rPr lang="cs-CZ" sz="1200" dirty="0">
                <a:latin typeface="+mn-lt"/>
                <a:ea typeface="+mn-lt"/>
                <a:cs typeface="+mn-lt"/>
              </a:rPr>
              <a:t>pro ředitele škol a školských zařízení (2 roky, 250 h),</a:t>
            </a:r>
            <a:r>
              <a:rPr lang="cs-CZ" sz="1200" dirty="0">
                <a:latin typeface="+mn-lt"/>
                <a:ea typeface="+mn-lt"/>
                <a:cs typeface="Times New Roman"/>
              </a:rPr>
              <a:t> </a:t>
            </a:r>
            <a:endParaRPr lang="cs-CZ" sz="1200" dirty="0">
              <a:solidFill>
                <a:srgbClr val="FF0000"/>
              </a:solidFill>
              <a:latin typeface="+mn-lt"/>
              <a:ea typeface="Times New Roman" panose="02020603050405020304" pitchFamily="18" charset="0"/>
              <a:cs typeface="Times New Roman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latin typeface="+mn-lt"/>
                <a:ea typeface="+mn-lt"/>
                <a:cs typeface="+mn-lt"/>
              </a:rPr>
              <a:t>Studium pro ředitele škol a školských zařízení </a:t>
            </a:r>
            <a:r>
              <a:rPr lang="cs-CZ" sz="1200" b="1" dirty="0">
                <a:latin typeface="+mn-lt"/>
                <a:ea typeface="+mn-lt"/>
                <a:cs typeface="+mn-lt"/>
              </a:rPr>
              <a:t>SVČ </a:t>
            </a:r>
            <a:r>
              <a:rPr lang="cs-CZ" sz="1200" dirty="0">
                <a:latin typeface="+mn-lt"/>
                <a:ea typeface="+mn-lt"/>
                <a:cs typeface="+mn-lt"/>
              </a:rPr>
              <a:t>(3 roky, 623 h)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200" dirty="0">
              <a:latin typeface="+mn-lt"/>
            </a:endParaRPr>
          </a:p>
          <a:p>
            <a:r>
              <a:rPr lang="cs-CZ" sz="1400" b="1" dirty="0">
                <a:solidFill>
                  <a:srgbClr val="7D8EB7"/>
                </a:solidFill>
                <a:latin typeface="+mn-lt"/>
              </a:rPr>
              <a:t>Studium pedagogiky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cs-CZ" sz="1200" b="1" dirty="0">
                <a:latin typeface="+mn-lt"/>
              </a:rPr>
              <a:t>a)</a:t>
            </a:r>
            <a:r>
              <a:rPr lang="cs-CZ" sz="1200" dirty="0">
                <a:latin typeface="+mn-lt"/>
              </a:rPr>
              <a:t> – doplňkové studium pedagogiky pro profesi PP (1 rok, 120 h)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cs-CZ" sz="1200" b="1" dirty="0">
                <a:latin typeface="+mn-lt"/>
              </a:rPr>
              <a:t>b)</a:t>
            </a:r>
            <a:r>
              <a:rPr lang="cs-CZ" sz="1200" dirty="0">
                <a:latin typeface="+mn-lt"/>
              </a:rPr>
              <a:t> – doplňkové studium pedagogiky pro PP volného času, vychovatele či asistenta pedagoga (1 rok, 80 h)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cs-CZ" sz="1200" dirty="0">
              <a:latin typeface="+mn-lt"/>
            </a:endParaRPr>
          </a:p>
          <a:p>
            <a:r>
              <a:rPr lang="cs-CZ" sz="1400" b="1" dirty="0">
                <a:solidFill>
                  <a:srgbClr val="7D8EB7"/>
                </a:solidFill>
                <a:latin typeface="+mn-lt"/>
              </a:rPr>
              <a:t>Studium pro výkon kvalifikovaných činností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dirty="0">
                <a:latin typeface="+mn-lt"/>
              </a:rPr>
              <a:t>koordinátor </a:t>
            </a:r>
            <a:r>
              <a:rPr lang="cs-CZ" sz="1200" b="1" dirty="0">
                <a:latin typeface="+mn-lt"/>
              </a:rPr>
              <a:t>ŠVP</a:t>
            </a:r>
            <a:r>
              <a:rPr lang="cs-CZ" sz="1200" dirty="0">
                <a:latin typeface="+mn-lt"/>
              </a:rPr>
              <a:t> (1,5 roku, 250 h)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/>
              <a:t>studium pro </a:t>
            </a:r>
            <a:r>
              <a:rPr lang="cs-CZ" sz="1200" b="1"/>
              <a:t>asistenty pedagoga </a:t>
            </a:r>
            <a:r>
              <a:rPr lang="cs-CZ" sz="1200"/>
              <a:t>(1 rok, 147 h)</a:t>
            </a:r>
            <a:endParaRPr lang="cs-CZ" sz="1200" dirty="0">
              <a:latin typeface="+mn-lt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b="1" dirty="0">
                <a:latin typeface="+mn-lt"/>
              </a:rPr>
              <a:t>prevence sociálně patologických jevů </a:t>
            </a:r>
            <a:r>
              <a:rPr lang="cs-CZ" sz="1200" dirty="0">
                <a:latin typeface="+mn-lt"/>
              </a:rPr>
              <a:t>(2 roky, 274 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b="1" dirty="0">
                <a:latin typeface="+mn-lt"/>
              </a:rPr>
              <a:t>ICT</a:t>
            </a:r>
            <a:r>
              <a:rPr lang="cs-CZ" sz="1200" dirty="0">
                <a:latin typeface="+mn-lt"/>
              </a:rPr>
              <a:t> koordinátor</a:t>
            </a:r>
          </a:p>
          <a:p>
            <a:pPr lvl="1"/>
            <a:endParaRPr lang="cs-CZ" sz="1200" b="1" dirty="0">
              <a:cs typeface="Arial"/>
            </a:endParaRPr>
          </a:p>
          <a:p>
            <a:r>
              <a:rPr lang="cs-CZ" sz="1400" b="1" dirty="0">
                <a:solidFill>
                  <a:srgbClr val="7D8EB7"/>
                </a:solidFill>
                <a:cs typeface="Arial"/>
              </a:rPr>
              <a:t>CISKOM</a:t>
            </a:r>
            <a:r>
              <a:rPr lang="cs-CZ" dirty="0">
                <a:cs typeface="Arial"/>
              </a:rPr>
              <a:t> – podpora škol při přípravě a realizaci maturitních zkoušek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s-CZ" dirty="0">
              <a:latin typeface="+mn-lt"/>
            </a:endParaRPr>
          </a:p>
          <a:p>
            <a:pPr marL="171450" indent="-171450"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62C39E-3F17-4F3B-81A1-224C1B2CC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50507"/>
            <a:ext cx="10044607" cy="650160"/>
          </a:xfrm>
        </p:spPr>
        <p:txBody>
          <a:bodyPr/>
          <a:lstStyle/>
          <a:p>
            <a:r>
              <a:rPr lang="cs-CZ" dirty="0"/>
              <a:t>Nabídka vzdělávacích programů - studium</a:t>
            </a:r>
          </a:p>
        </p:txBody>
      </p:sp>
    </p:spTree>
    <p:extLst>
      <p:ext uri="{BB962C8B-B14F-4D97-AF65-F5344CB8AC3E}">
        <p14:creationId xmlns:p14="http://schemas.microsoft.com/office/powerpoint/2010/main" val="42289731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00A0F77895B41B65A9A4DC0B6C341" ma:contentTypeVersion="14" ma:contentTypeDescription="Vytvoří nový dokument" ma:contentTypeScope="" ma:versionID="f4acf2a0976bc0c861ac97916b32967d">
  <xsd:schema xmlns:xsd="http://www.w3.org/2001/XMLSchema" xmlns:xs="http://www.w3.org/2001/XMLSchema" xmlns:p="http://schemas.microsoft.com/office/2006/metadata/properties" xmlns:ns2="345c15d5-c764-4b5a-b847-41b883769b81" xmlns:ns3="161d6fd2-e260-4dbc-b392-7efc7e620fbc" targetNamespace="http://schemas.microsoft.com/office/2006/metadata/properties" ma:root="true" ma:fieldsID="32aaadb2331e53a0abbbefe88b89202c" ns2:_="" ns3:_="">
    <xsd:import namespace="345c15d5-c764-4b5a-b847-41b883769b81"/>
    <xsd:import namespace="161d6fd2-e260-4dbc-b392-7efc7e620f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c15d5-c764-4b5a-b847-41b883769b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27dd16fa-df82-42a5-acbd-34776075af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d6fd2-e260-4dbc-b392-7efc7e620fb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60746c0-4c77-4e1b-a446-079923660f60}" ma:internalName="TaxCatchAll" ma:showField="CatchAllData" ma:web="161d6fd2-e260-4dbc-b392-7efc7e620f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61d6fd2-e260-4dbc-b392-7efc7e620fbc">
      <UserInfo>
        <DisplayName/>
        <AccountId xsi:nil="true"/>
        <AccountType/>
      </UserInfo>
    </SharedWithUsers>
    <TaxCatchAll xmlns="161d6fd2-e260-4dbc-b392-7efc7e620fbc" xsi:nil="true"/>
    <lcf76f155ced4ddcb4097134ff3c332f xmlns="345c15d5-c764-4b5a-b847-41b883769b8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A0FDAF-BF58-4CE0-A233-949B8A9932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A113C5-D2FD-4DBA-8C62-477BD78563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5c15d5-c764-4b5a-b847-41b883769b81"/>
    <ds:schemaRef ds:uri="161d6fd2-e260-4dbc-b392-7efc7e620f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0E04D8-6EF1-45F2-BA04-BC4F462FBA9A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345c15d5-c764-4b5a-b847-41b883769b81"/>
    <ds:schemaRef ds:uri="http://www.w3.org/XML/1998/namespace"/>
    <ds:schemaRef ds:uri="http://schemas.openxmlformats.org/package/2006/metadata/core-properties"/>
    <ds:schemaRef ds:uri="161d6fd2-e260-4dbc-b392-7efc7e620fbc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2821</Words>
  <Application>Microsoft Office PowerPoint</Application>
  <PresentationFormat>Širokoúhlá obrazovka</PresentationFormat>
  <Paragraphs>338</Paragraphs>
  <Slides>23</Slides>
  <Notes>8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Motiv Office</vt:lpstr>
      <vt:lpstr>Rastrový obrázek</vt:lpstr>
      <vt:lpstr>NPI ČR    </vt:lpstr>
      <vt:lpstr>Prezentace aplikace PowerPoint</vt:lpstr>
      <vt:lpstr>Cílové skupiny NPI</vt:lpstr>
      <vt:lpstr>Služby NPI ČR Praha a SČ</vt:lpstr>
      <vt:lpstr>KP Praha a SČ</vt:lpstr>
      <vt:lpstr>KP Praha a SČ</vt:lpstr>
      <vt:lpstr>KP Praha a SČ</vt:lpstr>
      <vt:lpstr>Nabídka vzdělávacích programů</vt:lpstr>
      <vt:lpstr>Nabídka vzdělávacích programů - studium</vt:lpstr>
      <vt:lpstr>Nabídka vzdělávacích programů (DVPP) pro SŠ</vt:lpstr>
      <vt:lpstr>Projekty ESIF</vt:lpstr>
      <vt:lpstr>SYPO: Systém podpory profesního rozvoje učitelů a ředitelů I.</vt:lpstr>
      <vt:lpstr>SYPO: Systém podpory profesního rozvoje učitelů a ředitelů II.</vt:lpstr>
      <vt:lpstr>UpSkilling: Systémové prostředí k prohlubování kompetencí</vt:lpstr>
      <vt:lpstr>P-AP: Metodická podpora akčního plánování </vt:lpstr>
      <vt:lpstr>Implementace národního plánu obnovy </vt:lpstr>
      <vt:lpstr>Projekty evropské </vt:lpstr>
      <vt:lpstr>Revize RVP SOV</vt:lpstr>
      <vt:lpstr>Kariérové poradenství a NSK</vt:lpstr>
      <vt:lpstr>Další podpora SOV</vt:lpstr>
      <vt:lpstr>Podpora PP vzdělávajících děti/žáky cizince</vt:lpstr>
      <vt:lpstr>Systém podpory nadání</vt:lpstr>
      <vt:lpstr>Děkuji za pozornost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NPI ČR</dc:title>
  <dc:subject>prezentace</dc:subject>
  <dc:creator/>
  <cp:lastModifiedBy/>
  <cp:revision>193</cp:revision>
  <dcterms:created xsi:type="dcterms:W3CDTF">2020-05-13T10:44:02Z</dcterms:created>
  <dcterms:modified xsi:type="dcterms:W3CDTF">2023-01-09T09:46:18Z</dcterms:modified>
  <cp:category>šablona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0x010100BC900A0F77895B41B65A9A4DC0B6C341</vt:lpwstr>
  </property>
  <property fmtid="{D5CDD505-2E9C-101B-9397-08002B2CF9AE}" pid="3" name="Order">
    <vt:r8>92700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  <property fmtid="{D5CDD505-2E9C-101B-9397-08002B2CF9AE}" pid="8" name="MediaServiceImageTags">
    <vt:lpwstr/>
  </property>
</Properties>
</file>